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OPPOSans 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OPPOSans 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OPPOSans 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OPPOSans 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OPPOSans 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OPPOSans 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OPPOSans 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OPPOSans 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OPPOSans 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rgbClr val="CACAFE"/>
          </a:solidFill>
        </a:fill>
      </a:tcStyle>
    </a:wholeTbl>
    <a:band2H>
      <a:tcTxStyle b="def" i="def"/>
      <a:tcStyle>
        <a:tcBdr/>
        <a:fill>
          <a:solidFill>
            <a:srgbClr val="E6E6FE"/>
          </a:solidFill>
        </a:fill>
      </a:tcStyle>
    </a:band2H>
    <a:firstCol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rgbClr val="D5D4D4"/>
          </a:solidFill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rgbClr val="F8F8F8"/>
          </a:solidFill>
        </a:fill>
      </a:tcStyle>
    </a:wholeTbl>
    <a:band2H>
      <a:tcTxStyle b="def" i="def"/>
      <a:tcStyle>
        <a:tcBdr/>
        <a:fill>
          <a:solidFill>
            <a:srgbClr val="FCFCFC"/>
          </a:solidFill>
        </a:fill>
      </a:tcStyle>
    </a:band2H>
    <a:firstCol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6">
              <a:lumOff val="6666"/>
            </a:schemeClr>
          </a:solidFill>
        </a:fill>
      </a:tcStyle>
    </a:band2H>
    <a:firstCol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lumOff val="6666"/>
            </a:schemeClr>
          </a:solidFill>
        </a:fill>
      </a:tcStyle>
    </a:lastRow>
    <a:firstRow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chemeClr val="accent6">
            <a:lumOff val="6666"/>
          </a:schemeClr>
        </a:fontRef>
        <a:schemeClr val="accent6">
          <a:lumOff val="6666"/>
        </a:schemeClr>
      </a:tcTxStyle>
      <a:tcStyle>
        <a:tcBdr>
          <a:lef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lumOff val="6666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6">
              <a:lumOff val="6666"/>
            </a:schemeClr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4.tif>
</file>

<file path=ppt/media/image5.jpeg>
</file>

<file path=ppt/media/image5.png>
</file>

<file path=ppt/media/image5.tif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7" name="Shape 2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OPPOSans L"/>
      </a:defRPr>
    </a:lvl1pPr>
    <a:lvl2pPr indent="228600" defTabSz="457200" latinLnBrk="0">
      <a:defRPr sz="1200">
        <a:latin typeface="+mj-lt"/>
        <a:ea typeface="+mj-ea"/>
        <a:cs typeface="+mj-cs"/>
        <a:sym typeface="OPPOSans L"/>
      </a:defRPr>
    </a:lvl2pPr>
    <a:lvl3pPr indent="457200" defTabSz="457200" latinLnBrk="0">
      <a:defRPr sz="1200">
        <a:latin typeface="+mj-lt"/>
        <a:ea typeface="+mj-ea"/>
        <a:cs typeface="+mj-cs"/>
        <a:sym typeface="OPPOSans L"/>
      </a:defRPr>
    </a:lvl3pPr>
    <a:lvl4pPr indent="685800" defTabSz="457200" latinLnBrk="0">
      <a:defRPr sz="1200">
        <a:latin typeface="+mj-lt"/>
        <a:ea typeface="+mj-ea"/>
        <a:cs typeface="+mj-cs"/>
        <a:sym typeface="OPPOSans L"/>
      </a:defRPr>
    </a:lvl4pPr>
    <a:lvl5pPr indent="914400" defTabSz="457200" latinLnBrk="0">
      <a:defRPr sz="1200">
        <a:latin typeface="+mj-lt"/>
        <a:ea typeface="+mj-ea"/>
        <a:cs typeface="+mj-cs"/>
        <a:sym typeface="OPPOSans L"/>
      </a:defRPr>
    </a:lvl5pPr>
    <a:lvl6pPr indent="1143000" defTabSz="457200" latinLnBrk="0">
      <a:defRPr sz="1200">
        <a:latin typeface="+mj-lt"/>
        <a:ea typeface="+mj-ea"/>
        <a:cs typeface="+mj-cs"/>
        <a:sym typeface="OPPOSans L"/>
      </a:defRPr>
    </a:lvl6pPr>
    <a:lvl7pPr indent="1371600" defTabSz="457200" latinLnBrk="0">
      <a:defRPr sz="1200">
        <a:latin typeface="+mj-lt"/>
        <a:ea typeface="+mj-ea"/>
        <a:cs typeface="+mj-cs"/>
        <a:sym typeface="OPPOSans L"/>
      </a:defRPr>
    </a:lvl7pPr>
    <a:lvl8pPr indent="1600200" defTabSz="457200" latinLnBrk="0">
      <a:defRPr sz="1200">
        <a:latin typeface="+mj-lt"/>
        <a:ea typeface="+mj-ea"/>
        <a:cs typeface="+mj-cs"/>
        <a:sym typeface="OPPOSans L"/>
      </a:defRPr>
    </a:lvl8pPr>
    <a:lvl9pPr indent="1828800" defTabSz="457200" latinLnBrk="0">
      <a:defRPr sz="1200">
        <a:latin typeface="+mj-lt"/>
        <a:ea typeface="+mj-ea"/>
        <a:cs typeface="+mj-cs"/>
        <a:sym typeface="OPPOSans 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officeplus.cn/" TargetMode="External"/><Relationship Id="rId3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officeplus.cn/" TargetMode="External"/><Relationship Id="rId3" Type="http://schemas.openxmlformats.org/officeDocument/2006/relationships/image" Target="../media/image5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A-图片 107" descr="PA-图片 107"/>
          <p:cNvPicPr>
            <a:picLocks noChangeAspect="1"/>
          </p:cNvPicPr>
          <p:nvPr/>
        </p:nvPicPr>
        <p:blipFill>
          <a:blip r:embed="rId2">
            <a:extLst/>
          </a:blip>
          <a:srcRect l="0" t="25480" r="0" b="30000"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1" name="组合 2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68" name="组合 3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49" name="图形 6" descr="图形 6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56" name="组合 7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50" name="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51" name="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52" name="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53" name="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54" name="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55" name="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61" name="组合 8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57" name="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58" name="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59" name="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0" name="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67" name="组合 9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62" name="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3" name="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4" name="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5" name="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6" name="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69" name="直接连接符 4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0" name="直接连接符 5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rcRect l="0" t="0" r="0" b="9521"/>
          <a:stretch>
            <a:fillRect/>
          </a:stretch>
        </p:blipFill>
        <p:spPr>
          <a:xfrm>
            <a:off x="0" y="0"/>
            <a:ext cx="12192000" cy="6894512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PA-椭圆 4"/>
          <p:cNvSpPr/>
          <p:nvPr/>
        </p:nvSpPr>
        <p:spPr>
          <a:xfrm>
            <a:off x="5118100" y="1638300"/>
            <a:ext cx="1631358" cy="1631358"/>
          </a:xfrm>
          <a:prstGeom prst="ellipse">
            <a:avLst/>
          </a:prstGeom>
          <a:ln w="31750">
            <a:solidFill>
              <a:schemeClr val="accent1"/>
            </a:solidFill>
            <a:miter/>
          </a:ln>
          <a:effectLst>
            <a:outerShdw sx="100000" sy="100000" kx="0" ky="0" algn="b" rotWithShape="0" blurRad="38100" dist="203200" dir="1800000">
              <a:schemeClr val="accent1">
                <a:alpha val="19000"/>
              </a:scheme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lumOff val="6666"/>
                  </a:schemeClr>
                </a:solidFill>
              </a:defRPr>
            </a:pPr>
          </a:p>
        </p:txBody>
      </p:sp>
      <p:grpSp>
        <p:nvGrpSpPr>
          <p:cNvPr id="103" name="组合 11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100" name="组合 12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81" name="图形 15" descr="图形 15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88" name="组合 16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82" name="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83" name="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84" name="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85" name="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86" name="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87" name="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93" name="组合 17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89" name="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90" name="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91" name="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92" name="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99" name="组合 18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94" name="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95" name="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96" name="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97" name="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98" name="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101" name="直接连接符 13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2" name="直接连接符 14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04" name="Body Level One…"/>
          <p:cNvSpPr txBox="1"/>
          <p:nvPr>
            <p:ph type="body" sz="quarter" idx="1" hasCustomPrompt="1"/>
          </p:nvPr>
        </p:nvSpPr>
        <p:spPr>
          <a:xfrm>
            <a:off x="5499100" y="2082800"/>
            <a:ext cx="1193800" cy="9652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0" indent="0" defTabSz="457200">
              <a:buSzTx/>
              <a:buFontTx/>
              <a:buNone/>
              <a:defRPr b="1" sz="6600">
                <a:latin typeface="OPPOSans R"/>
                <a:ea typeface="OPPOSans R"/>
                <a:cs typeface="OPPOSans R"/>
                <a:sym typeface="OPPOSans R"/>
              </a:defRPr>
            </a:lvl1pPr>
            <a:lvl2pPr marL="1295400" indent="-838200" defTabSz="457200">
              <a:buFontTx/>
              <a:defRPr b="1" sz="6600">
                <a:latin typeface="OPPOSans R"/>
                <a:ea typeface="OPPOSans R"/>
                <a:cs typeface="OPPOSans R"/>
                <a:sym typeface="OPPOSans R"/>
              </a:defRPr>
            </a:lvl2pPr>
            <a:lvl3pPr marL="1752600" indent="-838200" defTabSz="457200">
              <a:buFontTx/>
              <a:defRPr b="1" sz="6600">
                <a:latin typeface="OPPOSans R"/>
                <a:ea typeface="OPPOSans R"/>
                <a:cs typeface="OPPOSans R"/>
                <a:sym typeface="OPPOSans R"/>
              </a:defRPr>
            </a:lvl3pPr>
            <a:lvl4pPr marL="2209800" indent="-838200" defTabSz="457200">
              <a:buFontTx/>
              <a:defRPr b="1" sz="6600">
                <a:latin typeface="OPPOSans R"/>
                <a:ea typeface="OPPOSans R"/>
                <a:cs typeface="OPPOSans R"/>
                <a:sym typeface="OPPOSans R"/>
              </a:defRPr>
            </a:lvl4pPr>
            <a:lvl5pPr marL="2667000" indent="-838200" defTabSz="457200">
              <a:buFontTx/>
              <a:defRPr b="1" sz="6600">
                <a:latin typeface="OPPOSans R"/>
                <a:ea typeface="OPPOSans R"/>
                <a:cs typeface="OPPOSans R"/>
                <a:sym typeface="OPPOSans R"/>
              </a:defRPr>
            </a:lvl5pPr>
          </a:lstStyle>
          <a:p>
            <a:pPr/>
            <a:r>
              <a:t>01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5" name="文本占位符 45"/>
          <p:cNvSpPr/>
          <p:nvPr>
            <p:ph type="body" sz="quarter" idx="21" hasCustomPrompt="1"/>
          </p:nvPr>
        </p:nvSpPr>
        <p:spPr>
          <a:xfrm>
            <a:off x="4029075" y="3429000"/>
            <a:ext cx="4133850" cy="8382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0" indent="0" algn="ctr" defTabSz="877823">
              <a:spcBef>
                <a:spcPts val="900"/>
              </a:spcBef>
              <a:buSzTx/>
              <a:buFontTx/>
              <a:buNone/>
              <a:defRPr spc="288" sz="4224">
                <a:latin typeface="OPPOSans B"/>
                <a:ea typeface="OPPOSans B"/>
                <a:cs typeface="OPPOSans B"/>
                <a:sym typeface="OPPOSans B"/>
              </a:defRPr>
            </a:lvl1pPr>
          </a:lstStyle>
          <a:p>
            <a:pPr/>
            <a:r>
              <a:t>工作概况</a:t>
            </a:r>
          </a:p>
        </p:txBody>
      </p:sp>
      <p:sp>
        <p:nvSpPr>
          <p:cNvPr id="106" name="文本占位符 48"/>
          <p:cNvSpPr/>
          <p:nvPr>
            <p:ph type="body" sz="quarter" idx="22" hasCustomPrompt="1"/>
          </p:nvPr>
        </p:nvSpPr>
        <p:spPr>
          <a:xfrm>
            <a:off x="4032250" y="4114800"/>
            <a:ext cx="4127500" cy="4191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0" indent="0" algn="ctr">
              <a:buSzTx/>
              <a:buFontTx/>
              <a:buNone/>
              <a:defRPr spc="300" sz="1800">
                <a:latin typeface="OPPOSans R"/>
                <a:ea typeface="OPPOSans R"/>
                <a:cs typeface="OPPOSans R"/>
                <a:sym typeface="OPPOSans R"/>
              </a:defRPr>
            </a:lvl1pPr>
          </a:lstStyle>
          <a:p>
            <a:pPr/>
            <a:r>
              <a:t>请填写关于本章的内容介绍</a:t>
            </a:r>
          </a:p>
        </p:txBody>
      </p:sp>
      <p:sp>
        <p:nvSpPr>
          <p:cNvPr id="107" name="文本占位符 55"/>
          <p:cNvSpPr/>
          <p:nvPr>
            <p:ph type="body" sz="quarter" idx="23" hasCustomPrompt="1"/>
          </p:nvPr>
        </p:nvSpPr>
        <p:spPr>
          <a:xfrm>
            <a:off x="811212" y="5765800"/>
            <a:ext cx="10569576" cy="542925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0" indent="0" algn="ctr">
              <a:buSzTx/>
              <a:buFontTx/>
              <a:buNone/>
              <a:defRPr sz="1400"/>
            </a:lvl1pPr>
          </a:lstStyle>
          <a:p>
            <a:pPr/>
            <a:r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grpSp>
        <p:nvGrpSpPr>
          <p:cNvPr id="113" name="组合 51"/>
          <p:cNvGrpSpPr/>
          <p:nvPr/>
        </p:nvGrpSpPr>
        <p:grpSpPr>
          <a:xfrm>
            <a:off x="294059" y="6318541"/>
            <a:ext cx="59719" cy="394017"/>
            <a:chOff x="0" y="0"/>
            <a:chExt cx="59717" cy="394015"/>
          </a:xfrm>
        </p:grpSpPr>
        <p:sp>
          <p:nvSpPr>
            <p:cNvPr id="108" name="椭圆 54"/>
            <p:cNvSpPr/>
            <p:nvPr/>
          </p:nvSpPr>
          <p:spPr>
            <a:xfrm>
              <a:off x="0" y="0"/>
              <a:ext cx="59718" cy="59719"/>
            </a:xfrm>
            <a:prstGeom prst="ellipse">
              <a:avLst/>
            </a:prstGeom>
            <a:solidFill>
              <a:srgbClr val="1840D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109" name="椭圆 56"/>
            <p:cNvSpPr/>
            <p:nvPr/>
          </p:nvSpPr>
          <p:spPr>
            <a:xfrm>
              <a:off x="0" y="250722"/>
              <a:ext cx="59718" cy="59719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110" name="椭圆 57"/>
            <p:cNvSpPr/>
            <p:nvPr/>
          </p:nvSpPr>
          <p:spPr>
            <a:xfrm>
              <a:off x="0" y="167148"/>
              <a:ext cx="59718" cy="59719"/>
            </a:xfrm>
            <a:prstGeom prst="ellipse">
              <a:avLst/>
            </a:prstGeom>
            <a:solidFill>
              <a:srgbClr val="5A5C6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111" name="椭圆 58"/>
            <p:cNvSpPr/>
            <p:nvPr/>
          </p:nvSpPr>
          <p:spPr>
            <a:xfrm>
              <a:off x="0" y="334297"/>
              <a:ext cx="59718" cy="59719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112" name="椭圆 59"/>
            <p:cNvSpPr/>
            <p:nvPr/>
          </p:nvSpPr>
          <p:spPr>
            <a:xfrm>
              <a:off x="0" y="83574"/>
              <a:ext cx="59718" cy="59719"/>
            </a:xfrm>
            <a:prstGeom prst="ellipse">
              <a:avLst/>
            </a:prstGeom>
            <a:solidFill>
              <a:srgbClr val="00000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内容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组合 14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140" name="组合 15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121" name="图形 18" descr="图形 18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128" name="组合 19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122" name="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23" name="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24" name="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25" name="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26" name="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27" name="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133" name="组合 20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129" name="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30" name="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31" name="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32" name="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139" name="组合 21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134" name="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35" name="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36" name="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37" name="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38" name="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141" name="直接连接符 16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2" name="直接连接符 17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44" name="Body Level One…"/>
          <p:cNvSpPr txBox="1"/>
          <p:nvPr>
            <p:ph type="body" sz="quarter" idx="1" hasCustomPrompt="1"/>
          </p:nvPr>
        </p:nvSpPr>
        <p:spPr>
          <a:xfrm>
            <a:off x="5171538" y="627109"/>
            <a:ext cx="1906673" cy="48737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 defTabSz="457200">
              <a:buSzTx/>
              <a:buFontTx/>
              <a:buNone/>
              <a:defRPr spc="300">
                <a:latin typeface="OPPOSans B"/>
                <a:ea typeface="OPPOSans B"/>
                <a:cs typeface="OPPOSans B"/>
                <a:sym typeface="OPPOSans B"/>
              </a:defRPr>
            </a:lvl1pPr>
            <a:lvl2pPr marL="812800" indent="-355600" algn="ctr" defTabSz="457200">
              <a:buFontTx/>
              <a:defRPr spc="300">
                <a:latin typeface="OPPOSans B"/>
                <a:ea typeface="OPPOSans B"/>
                <a:cs typeface="OPPOSans B"/>
                <a:sym typeface="OPPOSans B"/>
              </a:defRPr>
            </a:lvl2pPr>
            <a:lvl3pPr marL="1270000" indent="-355600" algn="ctr" defTabSz="457200">
              <a:buFontTx/>
              <a:defRPr spc="300">
                <a:latin typeface="OPPOSans B"/>
                <a:ea typeface="OPPOSans B"/>
                <a:cs typeface="OPPOSans B"/>
                <a:sym typeface="OPPOSans B"/>
              </a:defRPr>
            </a:lvl3pPr>
            <a:lvl4pPr algn="ctr" defTabSz="457200">
              <a:buFontTx/>
              <a:defRPr spc="300">
                <a:latin typeface="OPPOSans B"/>
                <a:ea typeface="OPPOSans B"/>
                <a:cs typeface="OPPOSans B"/>
                <a:sym typeface="OPPOSans B"/>
              </a:defRPr>
            </a:lvl4pPr>
            <a:lvl5pPr algn="ctr" defTabSz="457200">
              <a:buFontTx/>
              <a:defRPr spc="300">
                <a:latin typeface="OPPOSans B"/>
                <a:ea typeface="OPPOSans B"/>
                <a:cs typeface="OPPOSans B"/>
                <a:sym typeface="OPPOSans B"/>
              </a:defRPr>
            </a:lvl5pPr>
          </a:lstStyle>
          <a:p>
            <a:pPr/>
            <a:r>
              <a:t>未来规划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grpSp>
        <p:nvGrpSpPr>
          <p:cNvPr id="150" name="组合 37"/>
          <p:cNvGrpSpPr/>
          <p:nvPr/>
        </p:nvGrpSpPr>
        <p:grpSpPr>
          <a:xfrm>
            <a:off x="294059" y="6318541"/>
            <a:ext cx="59719" cy="394017"/>
            <a:chOff x="0" y="0"/>
            <a:chExt cx="59717" cy="394015"/>
          </a:xfrm>
        </p:grpSpPr>
        <p:sp>
          <p:nvSpPr>
            <p:cNvPr id="145" name="椭圆 41"/>
            <p:cNvSpPr/>
            <p:nvPr/>
          </p:nvSpPr>
          <p:spPr>
            <a:xfrm>
              <a:off x="0" y="0"/>
              <a:ext cx="59718" cy="59719"/>
            </a:xfrm>
            <a:prstGeom prst="ellipse">
              <a:avLst/>
            </a:prstGeom>
            <a:solidFill>
              <a:srgbClr val="1840D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146" name="椭圆 42"/>
            <p:cNvSpPr/>
            <p:nvPr/>
          </p:nvSpPr>
          <p:spPr>
            <a:xfrm>
              <a:off x="0" y="250722"/>
              <a:ext cx="59718" cy="59719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147" name="椭圆 43"/>
            <p:cNvSpPr/>
            <p:nvPr/>
          </p:nvSpPr>
          <p:spPr>
            <a:xfrm>
              <a:off x="0" y="167148"/>
              <a:ext cx="59718" cy="59719"/>
            </a:xfrm>
            <a:prstGeom prst="ellipse">
              <a:avLst/>
            </a:prstGeom>
            <a:solidFill>
              <a:srgbClr val="5A5C6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148" name="椭圆 44"/>
            <p:cNvSpPr/>
            <p:nvPr/>
          </p:nvSpPr>
          <p:spPr>
            <a:xfrm>
              <a:off x="0" y="334297"/>
              <a:ext cx="59718" cy="59719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149" name="椭圆 45"/>
            <p:cNvSpPr/>
            <p:nvPr/>
          </p:nvSpPr>
          <p:spPr>
            <a:xfrm>
              <a:off x="0" y="83574"/>
              <a:ext cx="59718" cy="59719"/>
            </a:xfrm>
            <a:prstGeom prst="ellipse">
              <a:avLst/>
            </a:prstGeom>
            <a:solidFill>
              <a:srgbClr val="00000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sp>
        <p:nvSpPr>
          <p:cNvPr id="151" name="直接连接符 49"/>
          <p:cNvSpPr/>
          <p:nvPr/>
        </p:nvSpPr>
        <p:spPr>
          <a:xfrm>
            <a:off x="5769769" y="1078083"/>
            <a:ext cx="652464" cy="1"/>
          </a:xfrm>
          <a:prstGeom prst="line">
            <a:avLst/>
          </a:prstGeom>
          <a:ln w="28575" cap="rnd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内容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Freeform: Shape 49"/>
          <p:cNvSpPr/>
          <p:nvPr/>
        </p:nvSpPr>
        <p:spPr>
          <a:xfrm>
            <a:off x="9425" y="-1"/>
            <a:ext cx="12173150" cy="3925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177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6805"/>
                </a:lnTo>
                <a:cubicBezTo>
                  <a:pt x="16744" y="16771"/>
                  <a:pt x="7560" y="21600"/>
                  <a:pt x="0" y="6805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700">
                <a:solidFill>
                  <a:schemeClr val="accent6">
                    <a:lumOff val="6666"/>
                  </a:schemeClr>
                </a:solidFill>
              </a:defRPr>
            </a:pPr>
          </a:p>
        </p:txBody>
      </p:sp>
      <p:grpSp>
        <p:nvGrpSpPr>
          <p:cNvPr id="182" name="组合 12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179" name="组合 13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160" name="图形 16" descr="图形 16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167" name="组合 17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161" name="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62" name="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63" name="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64" name="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65" name="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66" name="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172" name="组合 18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168" name="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69" name="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70" name="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71" name="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178" name="组合 19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173" name="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74" name="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75" name="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76" name="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77" name="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180" name="直接连接符 14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1" name="直接连接符 15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92" name="组合 43"/>
          <p:cNvGrpSpPr/>
          <p:nvPr/>
        </p:nvGrpSpPr>
        <p:grpSpPr>
          <a:xfrm>
            <a:off x="131898" y="125480"/>
            <a:ext cx="384041" cy="6587078"/>
            <a:chOff x="0" y="0"/>
            <a:chExt cx="384040" cy="6587077"/>
          </a:xfrm>
        </p:grpSpPr>
        <p:grpSp>
          <p:nvGrpSpPr>
            <p:cNvPr id="188" name="组合 44"/>
            <p:cNvGrpSpPr/>
            <p:nvPr/>
          </p:nvGrpSpPr>
          <p:grpSpPr>
            <a:xfrm>
              <a:off x="162161" y="6193061"/>
              <a:ext cx="59719" cy="394017"/>
              <a:chOff x="0" y="0"/>
              <a:chExt cx="59717" cy="394015"/>
            </a:xfrm>
          </p:grpSpPr>
          <p:sp>
            <p:nvSpPr>
              <p:cNvPr id="183" name="椭圆 46"/>
              <p:cNvSpPr/>
              <p:nvPr/>
            </p:nvSpPr>
            <p:spPr>
              <a:xfrm>
                <a:off x="0" y="0"/>
                <a:ext cx="59718" cy="59719"/>
              </a:xfrm>
              <a:prstGeom prst="ellipse">
                <a:avLst/>
              </a:prstGeom>
              <a:solidFill>
                <a:srgbClr val="1840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184" name="椭圆 47"/>
              <p:cNvSpPr/>
              <p:nvPr/>
            </p:nvSpPr>
            <p:spPr>
              <a:xfrm>
                <a:off x="0" y="250722"/>
                <a:ext cx="59718" cy="59719"/>
              </a:xfrm>
              <a:prstGeom prst="ellipse">
                <a:avLst/>
              </a:prstGeom>
              <a:solidFill>
                <a:srgbClr val="80808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185" name="椭圆 48"/>
              <p:cNvSpPr/>
              <p:nvPr/>
            </p:nvSpPr>
            <p:spPr>
              <a:xfrm>
                <a:off x="0" y="167148"/>
                <a:ext cx="59718" cy="59719"/>
              </a:xfrm>
              <a:prstGeom prst="ellipse">
                <a:avLst/>
              </a:prstGeom>
              <a:solidFill>
                <a:srgbClr val="5A5C6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186" name="椭圆 49"/>
              <p:cNvSpPr/>
              <p:nvPr/>
            </p:nvSpPr>
            <p:spPr>
              <a:xfrm>
                <a:off x="0" y="334297"/>
                <a:ext cx="59718" cy="59719"/>
              </a:xfrm>
              <a:prstGeom prst="ellipse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187" name="椭圆 50"/>
              <p:cNvSpPr/>
              <p:nvPr/>
            </p:nvSpPr>
            <p:spPr>
              <a:xfrm>
                <a:off x="0" y="83574"/>
                <a:ext cx="59718" cy="59719"/>
              </a:xfrm>
              <a:prstGeom prst="ellipse">
                <a:avLst/>
              </a:prstGeom>
              <a:solidFill>
                <a:srgbClr val="00000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grpSp>
          <p:nvGrpSpPr>
            <p:cNvPr id="191" name="椭圆 45"/>
            <p:cNvGrpSpPr/>
            <p:nvPr/>
          </p:nvGrpSpPr>
          <p:grpSpPr>
            <a:xfrm>
              <a:off x="-1" y="-1"/>
              <a:ext cx="384042" cy="384041"/>
              <a:chOff x="0" y="0"/>
              <a:chExt cx="384040" cy="384040"/>
            </a:xfrm>
          </p:grpSpPr>
          <p:sp>
            <p:nvSpPr>
              <p:cNvPr id="189" name="Circle"/>
              <p:cNvSpPr/>
              <p:nvPr/>
            </p:nvSpPr>
            <p:spPr>
              <a:xfrm>
                <a:off x="-1" y="-1"/>
                <a:ext cx="384042" cy="384042"/>
              </a:xfrm>
              <a:prstGeom prst="ellipse">
                <a:avLst/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90500" dist="0" dir="0">
                  <a:srgbClr val="1840D5">
                    <a:alpha val="1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600">
                    <a:solidFill>
                      <a:srgbClr val="1840D5"/>
                    </a:solidFill>
                  </a:defRPr>
                </a:pPr>
              </a:p>
            </p:txBody>
          </p:sp>
          <p:sp>
            <p:nvSpPr>
              <p:cNvPr id="190" name="s"/>
              <p:cNvSpPr txBox="1"/>
              <p:nvPr/>
            </p:nvSpPr>
            <p:spPr>
              <a:xfrm>
                <a:off x="101960" y="25650"/>
                <a:ext cx="180120" cy="3327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1840D5"/>
                    </a:solidFill>
                  </a:defRPr>
                </a:lvl1pPr>
              </a:lstStyle>
              <a:p>
                <a:pPr/>
                <a:r>
                  <a:t>s</a:t>
                </a:r>
              </a:p>
            </p:txBody>
          </p:sp>
        </p:grpSp>
      </p:grpSp>
      <p:sp>
        <p:nvSpPr>
          <p:cNvPr id="193" name="Body Level One…"/>
          <p:cNvSpPr txBox="1"/>
          <p:nvPr>
            <p:ph type="body" sz="quarter" idx="1" hasCustomPrompt="1"/>
          </p:nvPr>
        </p:nvSpPr>
        <p:spPr>
          <a:xfrm>
            <a:off x="5171538" y="627109"/>
            <a:ext cx="1906673" cy="48737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 defTabSz="457200">
              <a:buSzTx/>
              <a:buFontTx/>
              <a:buNone/>
              <a:defRPr spc="300">
                <a:latin typeface="OPPOSans B"/>
                <a:ea typeface="OPPOSans B"/>
                <a:cs typeface="OPPOSans B"/>
                <a:sym typeface="OPPOSans B"/>
              </a:defRPr>
            </a:lvl1pPr>
            <a:lvl2pPr marL="812800" indent="-355600" algn="ctr" defTabSz="457200">
              <a:buFontTx/>
              <a:defRPr spc="300">
                <a:latin typeface="OPPOSans B"/>
                <a:ea typeface="OPPOSans B"/>
                <a:cs typeface="OPPOSans B"/>
                <a:sym typeface="OPPOSans B"/>
              </a:defRPr>
            </a:lvl2pPr>
            <a:lvl3pPr marL="1270000" indent="-355600" algn="ctr" defTabSz="457200">
              <a:buFontTx/>
              <a:defRPr spc="300">
                <a:latin typeface="OPPOSans B"/>
                <a:ea typeface="OPPOSans B"/>
                <a:cs typeface="OPPOSans B"/>
                <a:sym typeface="OPPOSans B"/>
              </a:defRPr>
            </a:lvl3pPr>
            <a:lvl4pPr algn="ctr" defTabSz="457200">
              <a:buFontTx/>
              <a:defRPr spc="300">
                <a:latin typeface="OPPOSans B"/>
                <a:ea typeface="OPPOSans B"/>
                <a:cs typeface="OPPOSans B"/>
                <a:sym typeface="OPPOSans B"/>
              </a:defRPr>
            </a:lvl4pPr>
            <a:lvl5pPr algn="ctr" defTabSz="457200">
              <a:buFontTx/>
              <a:defRPr spc="300">
                <a:latin typeface="OPPOSans B"/>
                <a:ea typeface="OPPOSans B"/>
                <a:cs typeface="OPPOSans B"/>
                <a:sym typeface="OPPOSans B"/>
              </a:defRPr>
            </a:lvl5pPr>
          </a:lstStyle>
          <a:p>
            <a:pPr/>
            <a:r>
              <a:t>未来规划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94" name="直接连接符 37"/>
          <p:cNvSpPr/>
          <p:nvPr/>
        </p:nvSpPr>
        <p:spPr>
          <a:xfrm>
            <a:off x="5769769" y="1078083"/>
            <a:ext cx="652464" cy="1"/>
          </a:xfrm>
          <a:prstGeom prst="line">
            <a:avLst/>
          </a:prstGeom>
          <a:ln w="28575" cap="rnd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矩形 1"/>
          <p:cNvSpPr/>
          <p:nvPr/>
        </p:nvSpPr>
        <p:spPr>
          <a:xfrm>
            <a:off x="11995" y="0"/>
            <a:ext cx="12180005" cy="6858000"/>
          </a:xfrm>
          <a:prstGeom prst="rect">
            <a:avLst/>
          </a:prstGeom>
          <a:solidFill>
            <a:srgbClr val="E63A1C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lumOff val="6666"/>
                  </a:schemeClr>
                </a:solidFill>
              </a:defRPr>
            </a:pPr>
          </a:p>
        </p:txBody>
      </p:sp>
      <p:sp>
        <p:nvSpPr>
          <p:cNvPr id="210" name="矩形 2"/>
          <p:cNvSpPr txBox="1"/>
          <p:nvPr/>
        </p:nvSpPr>
        <p:spPr>
          <a:xfrm>
            <a:off x="638666" y="1202326"/>
            <a:ext cx="5613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609584">
              <a:defRPr>
                <a:solidFill>
                  <a:schemeClr val="accent6">
                    <a:lumOff val="6666"/>
                  </a:schemeClr>
                </a:solidFill>
              </a:defRPr>
            </a:lvl1pPr>
          </a:lstStyle>
          <a:p>
            <a:pPr/>
            <a:r>
              <a:t>标注</a:t>
            </a:r>
          </a:p>
        </p:txBody>
      </p:sp>
      <p:sp>
        <p:nvSpPr>
          <p:cNvPr id="211" name="矩形 3"/>
          <p:cNvSpPr txBox="1"/>
          <p:nvPr/>
        </p:nvSpPr>
        <p:spPr>
          <a:xfrm>
            <a:off x="2759341" y="1202326"/>
            <a:ext cx="1310561" cy="5314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字体使用 </a:t>
            </a: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行距</a:t>
            </a: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图片出处</a:t>
            </a: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声明</a:t>
            </a: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作者</a:t>
            </a:r>
          </a:p>
        </p:txBody>
      </p:sp>
      <p:sp>
        <p:nvSpPr>
          <p:cNvPr id="212" name="矩形 4"/>
          <p:cNvSpPr txBox="1"/>
          <p:nvPr/>
        </p:nvSpPr>
        <p:spPr>
          <a:xfrm>
            <a:off x="4468050" y="1202326"/>
            <a:ext cx="6982905" cy="5414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OPPOSans B</a:t>
            </a: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OPPOSans R</a:t>
            </a: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正文 </a:t>
            </a:r>
            <a:r>
              <a:t>1.3</a:t>
            </a: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Pexels</a:t>
            </a:r>
            <a:r>
              <a:t>；</a:t>
            </a:r>
            <a:r>
              <a:t> unsplash </a:t>
            </a:r>
            <a:r>
              <a:t>；</a:t>
            </a: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本网站所提供的任何信息内容（包括但不限于 </a:t>
            </a:r>
            <a:r>
              <a:t>PPT</a:t>
            </a:r>
            <a:r>
              <a:t> 模板、</a:t>
            </a:r>
            <a:r>
              <a:t>Word</a:t>
            </a:r>
            <a:r>
              <a:t> 文档、</a:t>
            </a:r>
            <a:r>
              <a:t>Excel</a:t>
            </a:r>
            <a:r>
              <a:t> 图表、图片素材等）均受</a:t>
            </a:r>
            <a:r>
              <a:t>《</a:t>
            </a:r>
            <a:r>
              <a:t>中华人民共和国著作权法</a:t>
            </a:r>
            <a:r>
              <a:t>》</a:t>
            </a:r>
            <a:r>
              <a:t>、</a:t>
            </a:r>
            <a:r>
              <a:t>《</a:t>
            </a:r>
            <a:r>
              <a:t>信息网络传播权保护条例</a:t>
            </a:r>
            <a:r>
              <a:t>》</a:t>
            </a:r>
            <a:r>
              <a:t>及其他适用的法律法规的保护，未经权利人书面明确授权，信息内容的任何部分</a:t>
            </a:r>
            <a:r>
              <a:t>(</a:t>
            </a:r>
            <a:r>
              <a:t>包括图片或图表</a:t>
            </a:r>
            <a:r>
              <a:t>)</a:t>
            </a:r>
            <a:r>
              <a:t>不得被全部或部分的复制、传播、销售，否则将承担法律责任。</a:t>
            </a: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</a:p>
          <a:p>
            <a:pPr defTabSz="609584">
              <a:lnSpc>
                <a:spcPct val="130000"/>
              </a:lnSpc>
              <a:defRPr sz="1400">
                <a:solidFill>
                  <a:schemeClr val="accent6">
                    <a:lumOff val="6666"/>
                  </a:schemeClr>
                </a:solidFill>
              </a:defRPr>
            </a:pPr>
            <a:r>
              <a:t>于香芋</a:t>
            </a:r>
          </a:p>
        </p:txBody>
      </p:sp>
      <p:pic>
        <p:nvPicPr>
          <p:cNvPr id="213" name="Logo" descr="Logo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5325" y="441275"/>
            <a:ext cx="1196975" cy="159598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图片 1" descr="图片 1"/>
          <p:cNvPicPr>
            <a:picLocks noChangeAspect="1"/>
          </p:cNvPicPr>
          <p:nvPr/>
        </p:nvPicPr>
        <p:blipFill>
          <a:blip r:embed="rId2">
            <a:extLst/>
          </a:blip>
          <a:srcRect l="0" t="0" r="0" b="9521"/>
          <a:stretch>
            <a:fillRect/>
          </a:stretch>
        </p:blipFill>
        <p:spPr>
          <a:xfrm>
            <a:off x="0" y="-36512"/>
            <a:ext cx="12192000" cy="6894512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_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图片 1" descr="图片 1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2000" y="3227400"/>
            <a:ext cx="3054545" cy="403201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6">
            <a:lumOff val="666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5" descr="图片 35"/>
          <p:cNvPicPr>
            <a:picLocks noChangeAspect="1"/>
          </p:cNvPicPr>
          <p:nvPr/>
        </p:nvPicPr>
        <p:blipFill>
          <a:blip r:embed="rId2">
            <a:extLst/>
          </a:blip>
          <a:srcRect l="0" t="0" r="0" b="9521"/>
          <a:stretch>
            <a:fillRect/>
          </a:stretch>
        </p:blipFill>
        <p:spPr>
          <a:xfrm>
            <a:off x="0" y="-36512"/>
            <a:ext cx="12192000" cy="689451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" name="组合 44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22" name="组合 45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3" name="图形 48" descr="图形 48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10" name="组合 49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4" name="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5" name="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" name="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7" name="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8" name="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9" name="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15" name="组合 50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11" name="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2" name="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3" name="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4" name="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21" name="组合 51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16" name="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7" name="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8" name="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" name="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0" name="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23" name="直接连接符 46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" name="直接连接符 47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1" name="组合 33"/>
          <p:cNvGrpSpPr/>
          <p:nvPr/>
        </p:nvGrpSpPr>
        <p:grpSpPr>
          <a:xfrm>
            <a:off x="294059" y="6318541"/>
            <a:ext cx="59719" cy="394017"/>
            <a:chOff x="0" y="0"/>
            <a:chExt cx="59717" cy="394015"/>
          </a:xfrm>
        </p:grpSpPr>
        <p:sp>
          <p:nvSpPr>
            <p:cNvPr id="26" name="椭圆 68"/>
            <p:cNvSpPr/>
            <p:nvPr/>
          </p:nvSpPr>
          <p:spPr>
            <a:xfrm>
              <a:off x="0" y="0"/>
              <a:ext cx="59718" cy="59719"/>
            </a:xfrm>
            <a:prstGeom prst="ellipse">
              <a:avLst/>
            </a:prstGeom>
            <a:solidFill>
              <a:srgbClr val="1840D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27" name="椭圆 69"/>
            <p:cNvSpPr/>
            <p:nvPr/>
          </p:nvSpPr>
          <p:spPr>
            <a:xfrm>
              <a:off x="0" y="250722"/>
              <a:ext cx="59718" cy="59719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28" name="椭圆 70"/>
            <p:cNvSpPr/>
            <p:nvPr/>
          </p:nvSpPr>
          <p:spPr>
            <a:xfrm>
              <a:off x="0" y="167148"/>
              <a:ext cx="59718" cy="59719"/>
            </a:xfrm>
            <a:prstGeom prst="ellipse">
              <a:avLst/>
            </a:prstGeom>
            <a:solidFill>
              <a:srgbClr val="5A5C6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29" name="椭圆 71"/>
            <p:cNvSpPr/>
            <p:nvPr/>
          </p:nvSpPr>
          <p:spPr>
            <a:xfrm>
              <a:off x="0" y="334297"/>
              <a:ext cx="59718" cy="59719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30" name="椭圆 72"/>
            <p:cNvSpPr/>
            <p:nvPr/>
          </p:nvSpPr>
          <p:spPr>
            <a:xfrm>
              <a:off x="0" y="83574"/>
              <a:ext cx="59718" cy="59719"/>
            </a:xfrm>
            <a:prstGeom prst="ellipse">
              <a:avLst/>
            </a:prstGeom>
            <a:solidFill>
              <a:srgbClr val="00000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sp>
        <p:nvSpPr>
          <p:cNvPr id="32" name="Title Text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OPPOSans M"/>
          <a:ea typeface="OPPOSans M"/>
          <a:cs typeface="OPPOSans M"/>
          <a:sym typeface="OPPOSans M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OPPOSans M"/>
          <a:ea typeface="OPPOSans M"/>
          <a:cs typeface="OPPOSans M"/>
          <a:sym typeface="OPPOSans M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OPPOSans M"/>
          <a:ea typeface="OPPOSans M"/>
          <a:cs typeface="OPPOSans M"/>
          <a:sym typeface="OPPOSans M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OPPOSans M"/>
          <a:ea typeface="OPPOSans M"/>
          <a:cs typeface="OPPOSans M"/>
          <a:sym typeface="OPPOSans M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OPPOSans M"/>
          <a:ea typeface="OPPOSans M"/>
          <a:cs typeface="OPPOSans M"/>
          <a:sym typeface="OPPOSans M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OPPOSans M"/>
          <a:ea typeface="OPPOSans M"/>
          <a:cs typeface="OPPOSans M"/>
          <a:sym typeface="OPPOSans M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OPPOSans M"/>
          <a:ea typeface="OPPOSans M"/>
          <a:cs typeface="OPPOSans M"/>
          <a:sym typeface="OPPOSans M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OPPOSans M"/>
          <a:ea typeface="OPPOSans M"/>
          <a:cs typeface="OPPOSans M"/>
          <a:sym typeface="OPPOSans M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OPPOSans M"/>
          <a:ea typeface="OPPOSans M"/>
          <a:cs typeface="OPPOSans M"/>
          <a:sym typeface="OPPOSans M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OPPOSans 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OPPOSans 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OPPOSans 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OPPOSans 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OPPOSans 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OPPOSans 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OPPOSans 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OPPOSans 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OPPOSans 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OPPOSans 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OPPOSans 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OPPOSans 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OPPOSans 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OPPOSans 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OPPOSans 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OPPOSans 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OPPOSans 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OPPOSans 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5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eg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文本框 21"/>
          <p:cNvSpPr txBox="1"/>
          <p:nvPr/>
        </p:nvSpPr>
        <p:spPr>
          <a:xfrm>
            <a:off x="3511360" y="3769090"/>
            <a:ext cx="5169279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914400">
              <a:defRPr sz="1500"/>
            </a:lvl1pPr>
          </a:lstStyle>
          <a:p>
            <a:pPr/>
            <a:r>
              <a:t>汇报人：XX                时间：2022年10月12日</a:t>
            </a:r>
          </a:p>
        </p:txBody>
      </p:sp>
      <p:sp>
        <p:nvSpPr>
          <p:cNvPr id="240" name="文本框 5"/>
          <p:cNvSpPr txBox="1"/>
          <p:nvPr/>
        </p:nvSpPr>
        <p:spPr>
          <a:xfrm>
            <a:off x="2682657" y="2572146"/>
            <a:ext cx="6826686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5400">
                <a:solidFill>
                  <a:schemeClr val="accent1">
                    <a:satOff val="-6651"/>
                    <a:lumOff val="-10352"/>
                  </a:schemeClr>
                </a:solidFill>
                <a:latin typeface="OPPOSans B"/>
                <a:ea typeface="OPPOSans B"/>
                <a:cs typeface="OPPOSans B"/>
                <a:sym typeface="OPPOSans B"/>
              </a:defRPr>
            </a:lvl1pPr>
          </a:lstStyle>
          <a:p>
            <a:pPr/>
            <a:r>
              <a:t>转正述职报告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矩形: 圆角 71"/>
          <p:cNvSpPr/>
          <p:nvPr/>
        </p:nvSpPr>
        <p:spPr>
          <a:xfrm>
            <a:off x="908455" y="1411816"/>
            <a:ext cx="10375089" cy="4569537"/>
          </a:xfrm>
          <a:prstGeom prst="roundRect">
            <a:avLst>
              <a:gd name="adj" fmla="val 3195"/>
            </a:avLst>
          </a:prstGeom>
          <a:solidFill>
            <a:schemeClr val="accent6">
              <a:lumOff val="6666"/>
            </a:schemeClr>
          </a:solidFill>
          <a:ln w="12700">
            <a:miter lim="400000"/>
          </a:ln>
          <a:effectLst>
            <a:outerShdw sx="100000" sy="100000" kx="0" ky="0" algn="b" rotWithShape="0" blurRad="254000" dist="0" dir="0">
              <a:schemeClr val="accent1">
                <a:alpha val="11000"/>
              </a:schemeClr>
            </a:outerShdw>
          </a:effectLst>
        </p:spPr>
        <p:txBody>
          <a:bodyPr lIns="45719" rIns="45719" anchor="ctr"/>
          <a:lstStyle/>
          <a:p>
            <a:pPr algn="ctr" defTabSz="914400">
              <a:defRPr>
                <a:solidFill>
                  <a:schemeClr val="accent6">
                    <a:lumOff val="6666"/>
                  </a:schemeClr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60" name="矩形 78"/>
          <p:cNvSpPr txBox="1"/>
          <p:nvPr/>
        </p:nvSpPr>
        <p:spPr>
          <a:xfrm>
            <a:off x="1106575" y="2919597"/>
            <a:ext cx="6322954" cy="277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10000"/>
              </a:lnSpc>
              <a:spcBef>
                <a:spcPts val="1500"/>
              </a:spcBef>
              <a:defRPr sz="14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在理解概念的同时学习以前的代码发现，代码中用一个父组件TextInput将表单元素input包裹起来，传入要控制的状态和改变状态方法，input输入框的值由数据value控制，改变数据value的方法setValue不是input输入框自身的，所以input此时就是一个受控组件，而TextInput相对TextField而言，自身状态完全由自身来控制，所以TextInput就是一个非受控组件；</a:t>
            </a:r>
          </a:p>
          <a:p>
            <a:pPr>
              <a:lnSpc>
                <a:spcPct val="110000"/>
              </a:lnSpc>
              <a:spcBef>
                <a:spcPts val="1500"/>
              </a:spcBef>
              <a:defRPr sz="1400">
                <a:solidFill>
                  <a:srgbClr val="383838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这个概念在项目中运用是非常广泛的，在使用受控组件编码时，会把组件的状态提到父组件来控制，管理比较清晰，如果选择非受控组件的话，控制能力较弱，数据就由DOM或子组件本身处理，但更加方便快捷，代码量少，在后续开发中我需要权衡需求进度进行相应的选择。</a:t>
            </a:r>
          </a:p>
        </p:txBody>
      </p:sp>
      <p:grpSp>
        <p:nvGrpSpPr>
          <p:cNvPr id="566" name="Group"/>
          <p:cNvGrpSpPr/>
          <p:nvPr/>
        </p:nvGrpSpPr>
        <p:grpSpPr>
          <a:xfrm>
            <a:off x="1148324" y="1517665"/>
            <a:ext cx="9731063" cy="718210"/>
            <a:chOff x="0" y="0"/>
            <a:chExt cx="9731061" cy="718209"/>
          </a:xfrm>
        </p:grpSpPr>
        <p:sp>
          <p:nvSpPr>
            <p:cNvPr id="561" name="矩形 79"/>
            <p:cNvSpPr txBox="1"/>
            <p:nvPr/>
          </p:nvSpPr>
          <p:spPr>
            <a:xfrm>
              <a:off x="0" y="309269"/>
              <a:ext cx="5142004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just" defTabSz="914400">
                <a:defRPr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/>
              <a:r>
                <a:t>理解受控和非受控组件的概念和作用</a:t>
              </a:r>
            </a:p>
          </p:txBody>
        </p:sp>
        <p:grpSp>
          <p:nvGrpSpPr>
            <p:cNvPr id="564" name="组合 74"/>
            <p:cNvGrpSpPr/>
            <p:nvPr/>
          </p:nvGrpSpPr>
          <p:grpSpPr>
            <a:xfrm>
              <a:off x="9506481" y="241567"/>
              <a:ext cx="224581" cy="154407"/>
              <a:chOff x="0" y="0"/>
              <a:chExt cx="224580" cy="154406"/>
            </a:xfrm>
          </p:grpSpPr>
          <p:sp>
            <p:nvSpPr>
              <p:cNvPr id="562" name="椭圆 76"/>
              <p:cNvSpPr/>
              <p:nvPr/>
            </p:nvSpPr>
            <p:spPr>
              <a:xfrm>
                <a:off x="-1" y="-1"/>
                <a:ext cx="147580" cy="154408"/>
              </a:xfrm>
              <a:prstGeom prst="ellipse">
                <a:avLst/>
              </a:prstGeom>
              <a:noFill/>
              <a:ln w="19050" cap="flat">
                <a:solidFill>
                  <a:schemeClr val="accent1">
                    <a:alpha val="49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563" name="椭圆 77"/>
              <p:cNvSpPr/>
              <p:nvPr/>
            </p:nvSpPr>
            <p:spPr>
              <a:xfrm>
                <a:off x="77001" y="-1"/>
                <a:ext cx="147580" cy="154408"/>
              </a:xfrm>
              <a:prstGeom prst="ellipse">
                <a:avLst/>
              </a:prstGeom>
              <a:noFill/>
              <a:ln w="19050" cap="flat">
                <a:solidFill>
                  <a:schemeClr val="accent1">
                    <a:alpha val="49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sp>
          <p:nvSpPr>
            <p:cNvPr id="565" name="文本框 1"/>
            <p:cNvSpPr txBox="1"/>
            <p:nvPr/>
          </p:nvSpPr>
          <p:spPr>
            <a:xfrm>
              <a:off x="12172" y="0"/>
              <a:ext cx="612686" cy="63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3600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6">
                          <a:lumOff val="6666"/>
                          <a:alpha val="0"/>
                        </a:schemeClr>
                      </a:gs>
                    </a:gsLst>
                    <a:lin ang="5400000" scaled="0"/>
                  </a:gra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02</a:t>
              </a:r>
            </a:p>
          </p:txBody>
        </p:sp>
      </p:grpSp>
      <p:sp>
        <p:nvSpPr>
          <p:cNvPr id="567" name="文本占位符 1"/>
          <p:cNvSpPr txBox="1"/>
          <p:nvPr/>
        </p:nvSpPr>
        <p:spPr>
          <a:xfrm>
            <a:off x="4579825" y="587864"/>
            <a:ext cx="3032350" cy="48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ctr" defTabSz="361188">
              <a:lnSpc>
                <a:spcPct val="90000"/>
              </a:lnSpc>
              <a:spcBef>
                <a:spcPts val="700"/>
              </a:spcBef>
              <a:defRPr spc="237" sz="2212">
                <a:latin typeface="OPPOSans B"/>
                <a:ea typeface="OPPOSans B"/>
                <a:cs typeface="OPPOSans B"/>
                <a:sym typeface="OPPOSans B"/>
              </a:defRPr>
            </a:lvl1pPr>
          </a:lstStyle>
          <a:p>
            <a:pPr/>
            <a:r>
              <a:t>转变技术栈</a:t>
            </a:r>
          </a:p>
        </p:txBody>
      </p:sp>
      <p:grpSp>
        <p:nvGrpSpPr>
          <p:cNvPr id="584" name="Group"/>
          <p:cNvGrpSpPr/>
          <p:nvPr/>
        </p:nvGrpSpPr>
        <p:grpSpPr>
          <a:xfrm>
            <a:off x="7061199" y="3105669"/>
            <a:ext cx="5294903" cy="3048001"/>
            <a:chOff x="0" y="0"/>
            <a:chExt cx="5294901" cy="3048000"/>
          </a:xfrm>
        </p:grpSpPr>
        <p:grpSp>
          <p:nvGrpSpPr>
            <p:cNvPr id="582" name="Group 198"/>
            <p:cNvGrpSpPr/>
            <p:nvPr/>
          </p:nvGrpSpPr>
          <p:grpSpPr>
            <a:xfrm>
              <a:off x="-1" y="0"/>
              <a:ext cx="5294903" cy="3048001"/>
              <a:chOff x="0" y="0"/>
              <a:chExt cx="5294901" cy="3047999"/>
            </a:xfrm>
          </p:grpSpPr>
          <p:sp>
            <p:nvSpPr>
              <p:cNvPr id="568" name="Freeform 45"/>
              <p:cNvSpPr/>
              <p:nvPr/>
            </p:nvSpPr>
            <p:spPr>
              <a:xfrm>
                <a:off x="-1" y="2930304"/>
                <a:ext cx="2667063" cy="1176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8862"/>
                    </a:moveTo>
                    <a:cubicBezTo>
                      <a:pt x="0" y="12738"/>
                      <a:pt x="732" y="21600"/>
                      <a:pt x="1904" y="21600"/>
                    </a:cubicBezTo>
                    <a:cubicBezTo>
                      <a:pt x="3075" y="21600"/>
                      <a:pt x="21600" y="21600"/>
                      <a:pt x="21600" y="21600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8862"/>
                    </a:lnTo>
                    <a:close/>
                  </a:path>
                </a:pathLst>
              </a:custGeom>
              <a:solidFill>
                <a:srgbClr val="B3B4B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69" name="Freeform 46"/>
              <p:cNvSpPr/>
              <p:nvPr/>
            </p:nvSpPr>
            <p:spPr>
              <a:xfrm>
                <a:off x="2627839" y="2930304"/>
                <a:ext cx="2667062" cy="1176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8862"/>
                    </a:moveTo>
                    <a:cubicBezTo>
                      <a:pt x="21600" y="12738"/>
                      <a:pt x="20867" y="21600"/>
                      <a:pt x="19694" y="21600"/>
                    </a:cubicBezTo>
                    <a:cubicBezTo>
                      <a:pt x="18521" y="21600"/>
                      <a:pt x="0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21600" y="8862"/>
                    </a:lnTo>
                    <a:close/>
                  </a:path>
                </a:pathLst>
              </a:custGeom>
              <a:solidFill>
                <a:srgbClr val="B3B4B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0" name="Freeform 47"/>
              <p:cNvSpPr/>
              <p:nvPr/>
            </p:nvSpPr>
            <p:spPr>
              <a:xfrm>
                <a:off x="521946" y="0"/>
                <a:ext cx="4290229" cy="29393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917" y="0"/>
                    </a:moveTo>
                    <a:cubicBezTo>
                      <a:pt x="683" y="0"/>
                      <a:pt x="683" y="0"/>
                      <a:pt x="683" y="0"/>
                    </a:cubicBezTo>
                    <a:cubicBezTo>
                      <a:pt x="304" y="0"/>
                      <a:pt x="0" y="444"/>
                      <a:pt x="0" y="998"/>
                    </a:cubicBezTo>
                    <a:cubicBezTo>
                      <a:pt x="0" y="4834"/>
                      <a:pt x="0" y="4834"/>
                      <a:pt x="0" y="4834"/>
                    </a:cubicBezTo>
                    <a:cubicBezTo>
                      <a:pt x="0" y="20602"/>
                      <a:pt x="0" y="20602"/>
                      <a:pt x="0" y="20602"/>
                    </a:cubicBezTo>
                    <a:cubicBezTo>
                      <a:pt x="0" y="21156"/>
                      <a:pt x="304" y="21600"/>
                      <a:pt x="683" y="21600"/>
                    </a:cubicBezTo>
                    <a:cubicBezTo>
                      <a:pt x="20917" y="21600"/>
                      <a:pt x="20917" y="21600"/>
                      <a:pt x="20917" y="21600"/>
                    </a:cubicBezTo>
                    <a:cubicBezTo>
                      <a:pt x="21296" y="21600"/>
                      <a:pt x="21600" y="21156"/>
                      <a:pt x="21600" y="20602"/>
                    </a:cubicBezTo>
                    <a:cubicBezTo>
                      <a:pt x="21600" y="998"/>
                      <a:pt x="21600" y="998"/>
                      <a:pt x="21600" y="998"/>
                    </a:cubicBezTo>
                    <a:cubicBezTo>
                      <a:pt x="21600" y="444"/>
                      <a:pt x="21296" y="0"/>
                      <a:pt x="20917" y="0"/>
                    </a:cubicBezTo>
                    <a:close/>
                  </a:path>
                </a:pathLst>
              </a:custGeom>
              <a:solidFill>
                <a:srgbClr val="D2D3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1" name="Freeform 48"/>
              <p:cNvSpPr/>
              <p:nvPr/>
            </p:nvSpPr>
            <p:spPr>
              <a:xfrm>
                <a:off x="537032" y="15088"/>
                <a:ext cx="4263076" cy="29091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11" y="21600"/>
                    </a:moveTo>
                    <a:cubicBezTo>
                      <a:pt x="275" y="21600"/>
                      <a:pt x="0" y="21197"/>
                      <a:pt x="0" y="20704"/>
                    </a:cubicBezTo>
                    <a:cubicBezTo>
                      <a:pt x="0" y="896"/>
                      <a:pt x="0" y="896"/>
                      <a:pt x="0" y="896"/>
                    </a:cubicBezTo>
                    <a:cubicBezTo>
                      <a:pt x="0" y="403"/>
                      <a:pt x="275" y="0"/>
                      <a:pt x="611" y="0"/>
                    </a:cubicBezTo>
                    <a:cubicBezTo>
                      <a:pt x="20974" y="0"/>
                      <a:pt x="20974" y="0"/>
                      <a:pt x="20974" y="0"/>
                    </a:cubicBezTo>
                    <a:cubicBezTo>
                      <a:pt x="21325" y="0"/>
                      <a:pt x="21600" y="403"/>
                      <a:pt x="21600" y="896"/>
                    </a:cubicBezTo>
                    <a:cubicBezTo>
                      <a:pt x="21600" y="20704"/>
                      <a:pt x="21600" y="20704"/>
                      <a:pt x="21600" y="20704"/>
                    </a:cubicBezTo>
                    <a:cubicBezTo>
                      <a:pt x="21600" y="21197"/>
                      <a:pt x="21325" y="21600"/>
                      <a:pt x="20974" y="21600"/>
                    </a:cubicBezTo>
                    <a:lnTo>
                      <a:pt x="611" y="21600"/>
                    </a:lnTo>
                    <a:close/>
                  </a:path>
                </a:pathLst>
              </a:custGeom>
              <a:solidFill>
                <a:srgbClr val="18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2" name="Freeform 49"/>
              <p:cNvSpPr/>
              <p:nvPr/>
            </p:nvSpPr>
            <p:spPr>
              <a:xfrm>
                <a:off x="537032" y="2800538"/>
                <a:ext cx="4263076" cy="1237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24" y="3161"/>
                      <a:pt x="21432" y="4741"/>
                      <a:pt x="21325" y="4741"/>
                    </a:cubicBezTo>
                    <a:cubicBezTo>
                      <a:pt x="275" y="4741"/>
                      <a:pt x="275" y="4741"/>
                      <a:pt x="275" y="4741"/>
                    </a:cubicBezTo>
                    <a:cubicBezTo>
                      <a:pt x="153" y="4741"/>
                      <a:pt x="61" y="3161"/>
                      <a:pt x="0" y="0"/>
                    </a:cubicBezTo>
                    <a:cubicBezTo>
                      <a:pt x="0" y="527"/>
                      <a:pt x="0" y="527"/>
                      <a:pt x="0" y="527"/>
                    </a:cubicBezTo>
                    <a:cubicBezTo>
                      <a:pt x="0" y="12117"/>
                      <a:pt x="275" y="21600"/>
                      <a:pt x="611" y="21600"/>
                    </a:cubicBezTo>
                    <a:cubicBezTo>
                      <a:pt x="20974" y="21600"/>
                      <a:pt x="20974" y="21600"/>
                      <a:pt x="20974" y="21600"/>
                    </a:cubicBezTo>
                    <a:cubicBezTo>
                      <a:pt x="21325" y="21600"/>
                      <a:pt x="21600" y="12117"/>
                      <a:pt x="21600" y="527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0C0D1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3" name="Rectangle 50"/>
              <p:cNvSpPr/>
              <p:nvPr/>
            </p:nvSpPr>
            <p:spPr>
              <a:xfrm>
                <a:off x="-1" y="2882019"/>
                <a:ext cx="5294903" cy="96571"/>
              </a:xfrm>
              <a:prstGeom prst="rect">
                <a:avLst/>
              </a:prstGeom>
              <a:solidFill>
                <a:srgbClr val="D2D6D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4" name="Freeform 51"/>
              <p:cNvSpPr/>
              <p:nvPr/>
            </p:nvSpPr>
            <p:spPr>
              <a:xfrm>
                <a:off x="2265794" y="2882019"/>
                <a:ext cx="760294" cy="543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171" y="12000"/>
                      <a:pt x="943" y="21600"/>
                      <a:pt x="1886" y="21600"/>
                    </a:cubicBezTo>
                    <a:cubicBezTo>
                      <a:pt x="19714" y="21600"/>
                      <a:pt x="19714" y="21600"/>
                      <a:pt x="19714" y="21600"/>
                    </a:cubicBezTo>
                    <a:cubicBezTo>
                      <a:pt x="20657" y="21600"/>
                      <a:pt x="21429" y="1200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4B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5" name="Rectangle 52"/>
              <p:cNvSpPr/>
              <p:nvPr/>
            </p:nvSpPr>
            <p:spPr>
              <a:xfrm>
                <a:off x="678832" y="199176"/>
                <a:ext cx="3979474" cy="2513847"/>
              </a:xfrm>
              <a:prstGeom prst="rect">
                <a:avLst/>
              </a:prstGeom>
              <a:solidFill>
                <a:srgbClr val="0C0D1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6" name="Rectangle 53"/>
              <p:cNvSpPr/>
              <p:nvPr/>
            </p:nvSpPr>
            <p:spPr>
              <a:xfrm>
                <a:off x="690900" y="214264"/>
                <a:ext cx="3952321" cy="2486685"/>
              </a:xfrm>
              <a:prstGeom prst="rect">
                <a:avLst/>
              </a:prstGeom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7" name="Oval 54"/>
              <p:cNvSpPr/>
              <p:nvPr/>
            </p:nvSpPr>
            <p:spPr>
              <a:xfrm>
                <a:off x="2642924" y="93551"/>
                <a:ext cx="45257" cy="45271"/>
              </a:xfrm>
              <a:prstGeom prst="ellipse">
                <a:avLst/>
              </a:prstGeom>
              <a:solidFill>
                <a:srgbClr val="2C2C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8" name="Oval 55"/>
              <p:cNvSpPr/>
              <p:nvPr/>
            </p:nvSpPr>
            <p:spPr>
              <a:xfrm>
                <a:off x="2642924" y="90534"/>
                <a:ext cx="45257" cy="42251"/>
              </a:xfrm>
              <a:prstGeom prst="ellipse">
                <a:avLst/>
              </a:prstGeom>
              <a:solidFill>
                <a:srgbClr val="0A0A0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79" name="Oval 56"/>
              <p:cNvSpPr/>
              <p:nvPr/>
            </p:nvSpPr>
            <p:spPr>
              <a:xfrm>
                <a:off x="2651975" y="96570"/>
                <a:ext cx="27155" cy="30178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80" name="Oval 57"/>
              <p:cNvSpPr/>
              <p:nvPr/>
            </p:nvSpPr>
            <p:spPr>
              <a:xfrm>
                <a:off x="2656781" y="104396"/>
                <a:ext cx="17544" cy="17544"/>
              </a:xfrm>
              <a:prstGeom prst="ellipse">
                <a:avLst/>
              </a:prstGeom>
              <a:solidFill>
                <a:srgbClr val="2C99B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81" name="Freeform 58"/>
              <p:cNvSpPr/>
              <p:nvPr/>
            </p:nvSpPr>
            <p:spPr>
              <a:xfrm>
                <a:off x="2656780" y="102887"/>
                <a:ext cx="17544" cy="175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10800"/>
                    </a:moveTo>
                    <a:lnTo>
                      <a:pt x="21600" y="21600"/>
                    </a:lnTo>
                    <a:lnTo>
                      <a:pt x="0" y="10800"/>
                    </a:lnTo>
                    <a:lnTo>
                      <a:pt x="21600" y="0"/>
                    </a:lnTo>
                    <a:lnTo>
                      <a:pt x="21600" y="10800"/>
                    </a:lnTo>
                    <a:close/>
                  </a:path>
                </a:pathLst>
              </a:cu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</p:grpSp>
        <p:sp>
          <p:nvSpPr>
            <p:cNvPr id="583" name="const TextInput = () =&gt;{…"/>
            <p:cNvSpPr txBox="1"/>
            <p:nvPr/>
          </p:nvSpPr>
          <p:spPr>
            <a:xfrm>
              <a:off x="764774" y="284168"/>
              <a:ext cx="3892354" cy="25558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const TextInput = () =&gt;{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const [value,setValue] = useState(‘’);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return (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  &lt;&gt;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    &lt;input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      type="text"</a:t>
              </a:r>
            </a:p>
            <a:p>
              <a:pPr>
                <a:lnSpc>
                  <a:spcPct val="70000"/>
                </a:lnSpc>
                <a:defRPr sz="1400">
                  <a:solidFill>
                    <a:schemeClr val="accent1">
                      <a:satOff val="-6651"/>
                      <a:lumOff val="-10352"/>
                    </a:schemeClr>
                  </a:solidFill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      value={value}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     </a:t>
              </a:r>
              <a:r>
                <a:rPr>
                  <a:solidFill>
                    <a:schemeClr val="accent1">
                      <a:satOff val="-6651"/>
                      <a:lumOff val="-10352"/>
                    </a:schemeClr>
                  </a:solidFill>
                </a:rPr>
                <a:t> onChange={(e) =&gt; {</a:t>
              </a:r>
              <a:endParaRPr>
                <a:solidFill>
                  <a:schemeClr val="accent1">
                    <a:satOff val="-6651"/>
                    <a:lumOff val="-10352"/>
                  </a:schemeClr>
                </a:solidFill>
              </a:endParaRPr>
            </a:p>
            <a:p>
              <a:pPr>
                <a:lnSpc>
                  <a:spcPct val="70000"/>
                </a:lnSpc>
                <a:defRPr sz="1400">
                  <a:solidFill>
                    <a:schemeClr val="accent1">
                      <a:satOff val="-6651"/>
                      <a:lumOff val="-10352"/>
                    </a:schemeClr>
                  </a:solidFill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        setValue(e.target.value);</a:t>
              </a:r>
            </a:p>
            <a:p>
              <a:pPr>
                <a:lnSpc>
                  <a:spcPct val="70000"/>
                </a:lnSpc>
                <a:defRPr sz="1400">
                  <a:solidFill>
                    <a:schemeClr val="accent1">
                      <a:satOff val="-6651"/>
                      <a:lumOff val="-10352"/>
                    </a:schemeClr>
                  </a:solidFill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      }}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    /&gt;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  &lt;/&gt;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  );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}</a:t>
              </a:r>
            </a:p>
            <a:p>
              <a:pPr>
                <a:lnSpc>
                  <a:spcPct val="70000"/>
                </a:lnSpc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const TextField = () =&gt;{  return ( &lt;TextInput/&gt;  ) }</a:t>
              </a:r>
            </a:p>
          </p:txBody>
        </p:sp>
      </p:grpSp>
      <p:sp>
        <p:nvSpPr>
          <p:cNvPr id="585" name="矩形 44"/>
          <p:cNvSpPr txBox="1"/>
          <p:nvPr/>
        </p:nvSpPr>
        <p:spPr>
          <a:xfrm>
            <a:off x="1148403" y="2259156"/>
            <a:ext cx="9895194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200">
                <a:solidFill>
                  <a:schemeClr val="accent4">
                    <a:alpha val="90000"/>
                  </a:schemeClr>
                </a:solidFill>
              </a:defRPr>
            </a:pPr>
            <a:r>
              <a:t>起初写XX组件有些无从下手，以往 </a:t>
            </a:r>
            <a:r>
              <a:t>Vue 中有 v-model 指令可以很轻松把组件和数据关联起来，而在 React 中没有这种指令，要让组件和数据联系起来就要用到受控非受控组件。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0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6"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Class="entr" nodeType="after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0"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66" grpId="1"/>
      <p:bldP build="whole" bldLvl="1" animBg="1" rev="0" advAuto="0" spid="585" grpId="2"/>
      <p:bldP build="whole" bldLvl="1" animBg="1" rev="0" advAuto="0" spid="560" grpId="3"/>
      <p:bldP build="whole" bldLvl="1" animBg="1" rev="0" advAuto="0" spid="584" grpId="4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文本占位符 98"/>
          <p:cNvSpPr txBox="1"/>
          <p:nvPr>
            <p:ph type="body" sz="quarter" idx="1"/>
          </p:nvPr>
        </p:nvSpPr>
        <p:spPr>
          <a:xfrm>
            <a:off x="5171538" y="589009"/>
            <a:ext cx="1906673" cy="487379"/>
          </a:xfrm>
          <a:prstGeom prst="rect">
            <a:avLst/>
          </a:prstGeom>
        </p:spPr>
        <p:txBody>
          <a:bodyPr/>
          <a:lstStyle>
            <a:lvl1pPr defTabSz="361188">
              <a:spcBef>
                <a:spcPts val="700"/>
              </a:spcBef>
              <a:defRPr spc="237" sz="2212"/>
            </a:lvl1pPr>
          </a:lstStyle>
          <a:p>
            <a:pPr/>
            <a:r>
              <a:t>技术储备</a:t>
            </a:r>
          </a:p>
        </p:txBody>
      </p:sp>
      <p:grpSp>
        <p:nvGrpSpPr>
          <p:cNvPr id="594" name="Group"/>
          <p:cNvGrpSpPr/>
          <p:nvPr/>
        </p:nvGrpSpPr>
        <p:grpSpPr>
          <a:xfrm>
            <a:off x="8338777" y="1352462"/>
            <a:ext cx="2468399" cy="2468399"/>
            <a:chOff x="0" y="0"/>
            <a:chExt cx="2468397" cy="2468397"/>
          </a:xfrm>
        </p:grpSpPr>
        <p:grpSp>
          <p:nvGrpSpPr>
            <p:cNvPr id="592" name="组合 83"/>
            <p:cNvGrpSpPr/>
            <p:nvPr/>
          </p:nvGrpSpPr>
          <p:grpSpPr>
            <a:xfrm>
              <a:off x="0" y="0"/>
              <a:ext cx="2468398" cy="2468398"/>
              <a:chOff x="0" y="0"/>
              <a:chExt cx="2468397" cy="2468397"/>
            </a:xfrm>
          </p:grpSpPr>
          <p:sp>
            <p:nvSpPr>
              <p:cNvPr id="588" name="椭圆 85"/>
              <p:cNvSpPr/>
              <p:nvPr/>
            </p:nvSpPr>
            <p:spPr>
              <a:xfrm>
                <a:off x="658855" y="658856"/>
                <a:ext cx="1150691" cy="1150692"/>
              </a:xfrm>
              <a:prstGeom prst="ellipse">
                <a:avLst/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381000" dist="127000" dir="5400000">
                  <a:schemeClr val="accent1">
                    <a:alpha val="40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lnSpc>
                    <a:spcPct val="120000"/>
                  </a:lnSpc>
                  <a:defRPr sz="1100">
                    <a:gradFill flip="none" rotWithShape="1">
                      <a:gsLst>
                        <a:gs pos="0">
                          <a:srgbClr val="4F97DA"/>
                        </a:gs>
                        <a:gs pos="98000">
                          <a:srgbClr val="1B4F80"/>
                        </a:gs>
                      </a:gsLst>
                      <a:lin ang="18900000" scaled="0"/>
                    </a:gradFill>
                    <a:latin typeface="OPPOSans B"/>
                    <a:ea typeface="OPPOSans B"/>
                    <a:cs typeface="OPPOSans B"/>
                    <a:sym typeface="OPPOSans B"/>
                  </a:defRPr>
                </a:pPr>
              </a:p>
            </p:txBody>
          </p:sp>
          <p:sp>
            <p:nvSpPr>
              <p:cNvPr id="589" name="椭圆 86"/>
              <p:cNvSpPr/>
              <p:nvPr/>
            </p:nvSpPr>
            <p:spPr>
              <a:xfrm>
                <a:off x="374651" y="374653"/>
                <a:ext cx="1719097" cy="1719098"/>
              </a:xfrm>
              <a:prstGeom prst="ellipse">
                <a:avLst/>
              </a:prstGeom>
              <a:noFill/>
              <a:ln w="19050" cap="flat">
                <a:solidFill>
                  <a:schemeClr val="accent1">
                    <a:alpha val="57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pPr>
              </a:p>
            </p:txBody>
          </p:sp>
          <p:sp>
            <p:nvSpPr>
              <p:cNvPr id="590" name="椭圆 87"/>
              <p:cNvSpPr/>
              <p:nvPr/>
            </p:nvSpPr>
            <p:spPr>
              <a:xfrm>
                <a:off x="0" y="0"/>
                <a:ext cx="2468398" cy="2468398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14000"/>
                  </a:schemeClr>
                </a:solidFill>
                <a:prstDash val="sysDot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pPr>
              </a:p>
            </p:txBody>
          </p:sp>
          <p:sp>
            <p:nvSpPr>
              <p:cNvPr id="591" name="椭圆 88"/>
              <p:cNvSpPr/>
              <p:nvPr/>
            </p:nvSpPr>
            <p:spPr>
              <a:xfrm>
                <a:off x="192140" y="192141"/>
                <a:ext cx="2084117" cy="2084117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24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pPr>
              </a:p>
            </p:txBody>
          </p:sp>
        </p:grpSp>
        <p:pic>
          <p:nvPicPr>
            <p:cNvPr id="593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56461" y="664999"/>
              <a:ext cx="1155475" cy="1138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601" name="Group"/>
          <p:cNvGrpSpPr/>
          <p:nvPr/>
        </p:nvGrpSpPr>
        <p:grpSpPr>
          <a:xfrm>
            <a:off x="4861800" y="1352462"/>
            <a:ext cx="2468399" cy="2468399"/>
            <a:chOff x="0" y="0"/>
            <a:chExt cx="2468397" cy="2468397"/>
          </a:xfrm>
        </p:grpSpPr>
        <p:grpSp>
          <p:nvGrpSpPr>
            <p:cNvPr id="599" name="组合 83"/>
            <p:cNvGrpSpPr/>
            <p:nvPr/>
          </p:nvGrpSpPr>
          <p:grpSpPr>
            <a:xfrm>
              <a:off x="0" y="0"/>
              <a:ext cx="2468398" cy="2468398"/>
              <a:chOff x="0" y="0"/>
              <a:chExt cx="2468397" cy="2468397"/>
            </a:xfrm>
          </p:grpSpPr>
          <p:sp>
            <p:nvSpPr>
              <p:cNvPr id="595" name="椭圆 85"/>
              <p:cNvSpPr/>
              <p:nvPr/>
            </p:nvSpPr>
            <p:spPr>
              <a:xfrm>
                <a:off x="658855" y="658856"/>
                <a:ext cx="1150691" cy="1150692"/>
              </a:xfrm>
              <a:prstGeom prst="ellipse">
                <a:avLst/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381000" dist="127000" dir="5400000">
                  <a:schemeClr val="accent1">
                    <a:alpha val="40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lnSpc>
                    <a:spcPct val="120000"/>
                  </a:lnSpc>
                  <a:defRPr sz="1100">
                    <a:gradFill flip="none" rotWithShape="1">
                      <a:gsLst>
                        <a:gs pos="0">
                          <a:srgbClr val="4F97DA"/>
                        </a:gs>
                        <a:gs pos="98000">
                          <a:srgbClr val="1B4F80"/>
                        </a:gs>
                      </a:gsLst>
                      <a:lin ang="18900000" scaled="0"/>
                    </a:gradFill>
                    <a:latin typeface="OPPOSans B"/>
                    <a:ea typeface="OPPOSans B"/>
                    <a:cs typeface="OPPOSans B"/>
                    <a:sym typeface="OPPOSans B"/>
                  </a:defRPr>
                </a:pPr>
              </a:p>
            </p:txBody>
          </p:sp>
          <p:sp>
            <p:nvSpPr>
              <p:cNvPr id="596" name="椭圆 86"/>
              <p:cNvSpPr/>
              <p:nvPr/>
            </p:nvSpPr>
            <p:spPr>
              <a:xfrm>
                <a:off x="374651" y="374653"/>
                <a:ext cx="1719097" cy="1719098"/>
              </a:xfrm>
              <a:prstGeom prst="ellipse">
                <a:avLst/>
              </a:prstGeom>
              <a:noFill/>
              <a:ln w="19050" cap="flat">
                <a:solidFill>
                  <a:schemeClr val="accent1">
                    <a:alpha val="57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pPr>
              </a:p>
            </p:txBody>
          </p:sp>
          <p:sp>
            <p:nvSpPr>
              <p:cNvPr id="597" name="椭圆 87"/>
              <p:cNvSpPr/>
              <p:nvPr/>
            </p:nvSpPr>
            <p:spPr>
              <a:xfrm>
                <a:off x="0" y="0"/>
                <a:ext cx="2468398" cy="2468398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14000"/>
                  </a:schemeClr>
                </a:solidFill>
                <a:prstDash val="sysDot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pPr>
              </a:p>
            </p:txBody>
          </p:sp>
          <p:sp>
            <p:nvSpPr>
              <p:cNvPr id="598" name="椭圆 88"/>
              <p:cNvSpPr/>
              <p:nvPr/>
            </p:nvSpPr>
            <p:spPr>
              <a:xfrm>
                <a:off x="192140" y="192141"/>
                <a:ext cx="2084117" cy="2084117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24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pPr>
              </a:p>
            </p:txBody>
          </p:sp>
        </p:grpSp>
        <p:pic>
          <p:nvPicPr>
            <p:cNvPr id="600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02686" y="764931"/>
              <a:ext cx="1289651" cy="8860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608" name="Group"/>
          <p:cNvGrpSpPr/>
          <p:nvPr/>
        </p:nvGrpSpPr>
        <p:grpSpPr>
          <a:xfrm>
            <a:off x="6628935" y="4096936"/>
            <a:ext cx="2468399" cy="2468399"/>
            <a:chOff x="0" y="0"/>
            <a:chExt cx="2468397" cy="2468397"/>
          </a:xfrm>
        </p:grpSpPr>
        <p:grpSp>
          <p:nvGrpSpPr>
            <p:cNvPr id="606" name="组合 55"/>
            <p:cNvGrpSpPr/>
            <p:nvPr/>
          </p:nvGrpSpPr>
          <p:grpSpPr>
            <a:xfrm>
              <a:off x="0" y="0"/>
              <a:ext cx="2468398" cy="2468398"/>
              <a:chOff x="0" y="0"/>
              <a:chExt cx="2468397" cy="2468397"/>
            </a:xfrm>
          </p:grpSpPr>
          <p:sp>
            <p:nvSpPr>
              <p:cNvPr id="602" name="椭圆 57"/>
              <p:cNvSpPr/>
              <p:nvPr/>
            </p:nvSpPr>
            <p:spPr>
              <a:xfrm>
                <a:off x="658855" y="658856"/>
                <a:ext cx="1150691" cy="1150692"/>
              </a:xfrm>
              <a:prstGeom prst="ellipse">
                <a:avLst/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381000" dist="127000" dir="5400000">
                  <a:schemeClr val="accent1">
                    <a:alpha val="40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lnSpc>
                    <a:spcPct val="120000"/>
                  </a:lnSpc>
                  <a:defRPr sz="1100">
                    <a:gradFill flip="none" rotWithShape="1">
                      <a:gsLst>
                        <a:gs pos="0">
                          <a:srgbClr val="4F97DA"/>
                        </a:gs>
                        <a:gs pos="98000">
                          <a:srgbClr val="1B4F80"/>
                        </a:gs>
                      </a:gsLst>
                      <a:lin ang="18900000" scaled="0"/>
                    </a:gradFill>
                    <a:latin typeface="OPPOSans B"/>
                    <a:ea typeface="OPPOSans B"/>
                    <a:cs typeface="OPPOSans B"/>
                    <a:sym typeface="OPPOSans B"/>
                  </a:defRPr>
                </a:pPr>
              </a:p>
            </p:txBody>
          </p:sp>
          <p:sp>
            <p:nvSpPr>
              <p:cNvPr id="603" name="椭圆 58"/>
              <p:cNvSpPr/>
              <p:nvPr/>
            </p:nvSpPr>
            <p:spPr>
              <a:xfrm>
                <a:off x="374651" y="374653"/>
                <a:ext cx="1719097" cy="1719098"/>
              </a:xfrm>
              <a:prstGeom prst="ellipse">
                <a:avLst/>
              </a:prstGeom>
              <a:noFill/>
              <a:ln w="19050" cap="flat">
                <a:solidFill>
                  <a:schemeClr val="accent1">
                    <a:alpha val="57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604" name="椭圆 59"/>
              <p:cNvSpPr/>
              <p:nvPr/>
            </p:nvSpPr>
            <p:spPr>
              <a:xfrm>
                <a:off x="0" y="0"/>
                <a:ext cx="2468398" cy="2468398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14000"/>
                  </a:schemeClr>
                </a:solidFill>
                <a:prstDash val="sysDot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605" name="椭圆 60"/>
              <p:cNvSpPr/>
              <p:nvPr/>
            </p:nvSpPr>
            <p:spPr>
              <a:xfrm>
                <a:off x="192140" y="192141"/>
                <a:ext cx="2084117" cy="2084117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24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pic>
          <p:nvPicPr>
            <p:cNvPr id="607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567449" y="809742"/>
              <a:ext cx="1333501" cy="8489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615" name="Group"/>
          <p:cNvGrpSpPr/>
          <p:nvPr/>
        </p:nvGrpSpPr>
        <p:grpSpPr>
          <a:xfrm>
            <a:off x="3152416" y="4096936"/>
            <a:ext cx="2468399" cy="2468399"/>
            <a:chOff x="0" y="0"/>
            <a:chExt cx="2468397" cy="2468397"/>
          </a:xfrm>
        </p:grpSpPr>
        <p:grpSp>
          <p:nvGrpSpPr>
            <p:cNvPr id="613" name="组合 48"/>
            <p:cNvGrpSpPr/>
            <p:nvPr/>
          </p:nvGrpSpPr>
          <p:grpSpPr>
            <a:xfrm>
              <a:off x="0" y="0"/>
              <a:ext cx="2468398" cy="2468398"/>
              <a:chOff x="0" y="0"/>
              <a:chExt cx="2468397" cy="2468397"/>
            </a:xfrm>
          </p:grpSpPr>
          <p:sp>
            <p:nvSpPr>
              <p:cNvPr id="609" name="椭圆 50"/>
              <p:cNvSpPr/>
              <p:nvPr/>
            </p:nvSpPr>
            <p:spPr>
              <a:xfrm>
                <a:off x="658855" y="658856"/>
                <a:ext cx="1150691" cy="1150692"/>
              </a:xfrm>
              <a:prstGeom prst="ellipse">
                <a:avLst/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381000" dist="127000" dir="5400000">
                  <a:schemeClr val="accent1">
                    <a:alpha val="40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lnSpc>
                    <a:spcPct val="120000"/>
                  </a:lnSpc>
                  <a:defRPr sz="1100">
                    <a:gradFill flip="none" rotWithShape="1">
                      <a:gsLst>
                        <a:gs pos="0">
                          <a:srgbClr val="4F97DA"/>
                        </a:gs>
                        <a:gs pos="98000">
                          <a:srgbClr val="1B4F80"/>
                        </a:gs>
                      </a:gsLst>
                      <a:lin ang="18900000" scaled="0"/>
                    </a:gradFill>
                    <a:latin typeface="OPPOSans B"/>
                    <a:ea typeface="OPPOSans B"/>
                    <a:cs typeface="OPPOSans B"/>
                    <a:sym typeface="OPPOSans B"/>
                  </a:defRPr>
                </a:pPr>
              </a:p>
            </p:txBody>
          </p:sp>
          <p:sp>
            <p:nvSpPr>
              <p:cNvPr id="610" name="椭圆 51"/>
              <p:cNvSpPr/>
              <p:nvPr/>
            </p:nvSpPr>
            <p:spPr>
              <a:xfrm>
                <a:off x="374651" y="374653"/>
                <a:ext cx="1719097" cy="1719098"/>
              </a:xfrm>
              <a:prstGeom prst="ellipse">
                <a:avLst/>
              </a:prstGeom>
              <a:noFill/>
              <a:ln w="19050" cap="flat">
                <a:solidFill>
                  <a:schemeClr val="accent1">
                    <a:alpha val="57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611" name="椭圆 52"/>
              <p:cNvSpPr/>
              <p:nvPr/>
            </p:nvSpPr>
            <p:spPr>
              <a:xfrm>
                <a:off x="0" y="0"/>
                <a:ext cx="2468398" cy="2468398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14000"/>
                  </a:schemeClr>
                </a:solidFill>
                <a:prstDash val="sysDot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612" name="椭圆 53"/>
              <p:cNvSpPr/>
              <p:nvPr/>
            </p:nvSpPr>
            <p:spPr>
              <a:xfrm>
                <a:off x="192140" y="192141"/>
                <a:ext cx="2084117" cy="2084117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24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pic>
          <p:nvPicPr>
            <p:cNvPr id="614" name="Image" descr="Imag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565150" y="567449"/>
              <a:ext cx="1333500" cy="1333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622" name="Group"/>
          <p:cNvGrpSpPr/>
          <p:nvPr/>
        </p:nvGrpSpPr>
        <p:grpSpPr>
          <a:xfrm>
            <a:off x="1384824" y="1346200"/>
            <a:ext cx="2468399" cy="2468398"/>
            <a:chOff x="0" y="0"/>
            <a:chExt cx="2468397" cy="2468397"/>
          </a:xfrm>
        </p:grpSpPr>
        <p:grpSp>
          <p:nvGrpSpPr>
            <p:cNvPr id="620" name="组合 69"/>
            <p:cNvGrpSpPr/>
            <p:nvPr/>
          </p:nvGrpSpPr>
          <p:grpSpPr>
            <a:xfrm>
              <a:off x="0" y="0"/>
              <a:ext cx="2468398" cy="2468398"/>
              <a:chOff x="0" y="0"/>
              <a:chExt cx="2468397" cy="2468397"/>
            </a:xfrm>
          </p:grpSpPr>
          <p:sp>
            <p:nvSpPr>
              <p:cNvPr id="616" name="椭圆 71"/>
              <p:cNvSpPr/>
              <p:nvPr/>
            </p:nvSpPr>
            <p:spPr>
              <a:xfrm>
                <a:off x="658855" y="658856"/>
                <a:ext cx="1150691" cy="1150692"/>
              </a:xfrm>
              <a:prstGeom prst="ellipse">
                <a:avLst/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381000" dist="127000" dir="5400000">
                  <a:schemeClr val="accent1">
                    <a:alpha val="40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lnSpc>
                    <a:spcPct val="120000"/>
                  </a:lnSpc>
                  <a:defRPr sz="1100">
                    <a:gradFill flip="none" rotWithShape="1">
                      <a:gsLst>
                        <a:gs pos="0">
                          <a:srgbClr val="4F97DA"/>
                        </a:gs>
                        <a:gs pos="98000">
                          <a:srgbClr val="1B4F80"/>
                        </a:gs>
                      </a:gsLst>
                      <a:lin ang="18900000" scaled="0"/>
                    </a:gradFill>
                    <a:latin typeface="OPPOSans B"/>
                    <a:ea typeface="OPPOSans B"/>
                    <a:cs typeface="OPPOSans B"/>
                    <a:sym typeface="OPPOSans B"/>
                  </a:defRPr>
                </a:pPr>
              </a:p>
            </p:txBody>
          </p:sp>
          <p:sp>
            <p:nvSpPr>
              <p:cNvPr id="617" name="椭圆 72"/>
              <p:cNvSpPr/>
              <p:nvPr/>
            </p:nvSpPr>
            <p:spPr>
              <a:xfrm>
                <a:off x="374651" y="374653"/>
                <a:ext cx="1719097" cy="1719098"/>
              </a:xfrm>
              <a:prstGeom prst="ellipse">
                <a:avLst/>
              </a:prstGeom>
              <a:noFill/>
              <a:ln w="19050" cap="flat">
                <a:solidFill>
                  <a:schemeClr val="accent1">
                    <a:alpha val="57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pPr>
              </a:p>
            </p:txBody>
          </p:sp>
          <p:sp>
            <p:nvSpPr>
              <p:cNvPr id="618" name="椭圆 73"/>
              <p:cNvSpPr/>
              <p:nvPr/>
            </p:nvSpPr>
            <p:spPr>
              <a:xfrm>
                <a:off x="0" y="0"/>
                <a:ext cx="2468398" cy="2468398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14000"/>
                  </a:schemeClr>
                </a:solidFill>
                <a:prstDash val="sysDot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pPr>
              </a:p>
            </p:txBody>
          </p:sp>
          <p:sp>
            <p:nvSpPr>
              <p:cNvPr id="619" name="椭圆 74"/>
              <p:cNvSpPr/>
              <p:nvPr/>
            </p:nvSpPr>
            <p:spPr>
              <a:xfrm>
                <a:off x="192140" y="192141"/>
                <a:ext cx="2084117" cy="2084117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alpha val="24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700">
                    <a:solidFill>
                      <a:schemeClr val="accent6">
                        <a:lumOff val="6666"/>
                      </a:schemeClr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pPr>
              </a:p>
            </p:txBody>
          </p:sp>
        </p:grpSp>
        <p:pic>
          <p:nvPicPr>
            <p:cNvPr id="621" name="Image" descr="Image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535698" y="569902"/>
              <a:ext cx="1397001" cy="13411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0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Class="entr" nodeType="after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9" dur="10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Class="entr" nodeType="after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3" dur="10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94" grpId="3"/>
      <p:bldP build="whole" bldLvl="1" animBg="1" rev="0" advAuto="0" spid="622" grpId="1"/>
      <p:bldP build="whole" bldLvl="1" animBg="1" rev="0" advAuto="0" spid="601" grpId="2"/>
      <p:bldP build="whole" bldLvl="1" animBg="1" rev="0" advAuto="0" spid="608" grpId="5"/>
      <p:bldP build="whole" bldLvl="1" animBg="1" rev="0" advAuto="0" spid="615" grpId="4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" name="PA-组合 46"/>
          <p:cNvGrpSpPr/>
          <p:nvPr/>
        </p:nvGrpSpPr>
        <p:grpSpPr>
          <a:xfrm>
            <a:off x="294059" y="6369341"/>
            <a:ext cx="59719" cy="394017"/>
            <a:chOff x="0" y="0"/>
            <a:chExt cx="59717" cy="394015"/>
          </a:xfrm>
        </p:grpSpPr>
        <p:sp>
          <p:nvSpPr>
            <p:cNvPr id="624" name="PA-椭圆 49"/>
            <p:cNvSpPr/>
            <p:nvPr/>
          </p:nvSpPr>
          <p:spPr>
            <a:xfrm>
              <a:off x="0" y="0"/>
              <a:ext cx="59718" cy="59719"/>
            </a:xfrm>
            <a:prstGeom prst="ellipse">
              <a:avLst/>
            </a:prstGeom>
            <a:solidFill>
              <a:srgbClr val="1840D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25" name="PA-椭圆 50"/>
            <p:cNvSpPr/>
            <p:nvPr/>
          </p:nvSpPr>
          <p:spPr>
            <a:xfrm>
              <a:off x="0" y="250722"/>
              <a:ext cx="59718" cy="59719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26" name="PA-椭圆 51"/>
            <p:cNvSpPr/>
            <p:nvPr/>
          </p:nvSpPr>
          <p:spPr>
            <a:xfrm>
              <a:off x="0" y="167148"/>
              <a:ext cx="59718" cy="59719"/>
            </a:xfrm>
            <a:prstGeom prst="ellipse">
              <a:avLst/>
            </a:prstGeom>
            <a:solidFill>
              <a:srgbClr val="5A5C6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27" name="PA-椭圆 52"/>
            <p:cNvSpPr/>
            <p:nvPr/>
          </p:nvSpPr>
          <p:spPr>
            <a:xfrm>
              <a:off x="0" y="334297"/>
              <a:ext cx="59718" cy="59719"/>
            </a:xfrm>
            <a:prstGeom prst="ellipse">
              <a:avLst/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28" name="PA-椭圆 53"/>
            <p:cNvSpPr/>
            <p:nvPr/>
          </p:nvSpPr>
          <p:spPr>
            <a:xfrm>
              <a:off x="0" y="83574"/>
              <a:ext cx="59718" cy="59719"/>
            </a:xfrm>
            <a:prstGeom prst="ellipse">
              <a:avLst/>
            </a:prstGeom>
            <a:solidFill>
              <a:srgbClr val="00000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652" name="PA-组合 54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649" name="组合 55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630" name="PA-Graphic 58" descr="PA-Graphic 58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637" name="组合 59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631" name="PA-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32" name="PA-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33" name="PA-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34" name="PA-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35" name="PA-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36" name="PA-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642" name="组合 60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638" name="PA-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39" name="PA-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40" name="PA-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41" name="PA-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648" name="组合 61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643" name="PA-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44" name="PA-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45" name="PA-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46" name="PA-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47" name="PA-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650" name="PA-直接连接符 56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51" name="PA-直接连接符 57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653" name="文本占位符 24"/>
          <p:cNvSpPr txBox="1"/>
          <p:nvPr/>
        </p:nvSpPr>
        <p:spPr>
          <a:xfrm>
            <a:off x="5468620" y="2082800"/>
            <a:ext cx="1242061" cy="96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defTabSz="397763">
              <a:lnSpc>
                <a:spcPct val="90000"/>
              </a:lnSpc>
              <a:spcBef>
                <a:spcPts val="800"/>
              </a:spcBef>
              <a:defRPr b="1" sz="5742">
                <a:latin typeface="OPPOSans R"/>
                <a:ea typeface="OPPOSans R"/>
                <a:cs typeface="OPPOSans R"/>
                <a:sym typeface="OPPOSans R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654" name="文本占位符 26"/>
          <p:cNvSpPr/>
          <p:nvPr>
            <p:ph type="body" idx="21"/>
          </p:nvPr>
        </p:nvSpPr>
        <p:spPr>
          <a:xfrm>
            <a:off x="4029075" y="3634989"/>
            <a:ext cx="4133850" cy="838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问题总结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5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文本占位符 1"/>
          <p:cNvSpPr txBox="1"/>
          <p:nvPr>
            <p:ph type="body" sz="quarter" idx="1"/>
          </p:nvPr>
        </p:nvSpPr>
        <p:spPr>
          <a:xfrm>
            <a:off x="5158838" y="589009"/>
            <a:ext cx="1906673" cy="487379"/>
          </a:xfrm>
          <a:prstGeom prst="rect">
            <a:avLst/>
          </a:prstGeom>
        </p:spPr>
        <p:txBody>
          <a:bodyPr/>
          <a:lstStyle>
            <a:lvl1pPr defTabSz="361188">
              <a:spcBef>
                <a:spcPts val="700"/>
              </a:spcBef>
              <a:defRPr spc="237" sz="2212"/>
            </a:lvl1pPr>
          </a:lstStyle>
          <a:p>
            <a:pPr/>
            <a:r>
              <a:t>问题总结</a:t>
            </a:r>
          </a:p>
        </p:txBody>
      </p:sp>
      <p:sp>
        <p:nvSpPr>
          <p:cNvPr id="657" name="矩形 6"/>
          <p:cNvSpPr txBox="1"/>
          <p:nvPr/>
        </p:nvSpPr>
        <p:spPr>
          <a:xfrm>
            <a:off x="2819063" y="1908366"/>
            <a:ext cx="1243093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ct val="130000"/>
              </a:lnSpc>
              <a:defRPr>
                <a:solidFill>
                  <a:schemeClr val="accent1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r>
              <a:rPr>
                <a:solidFill>
                  <a:srgbClr val="000000"/>
                </a:solidFill>
              </a:rPr>
              <a:t>疫情</a:t>
            </a:r>
            <a:r>
              <a:rPr>
                <a:solidFill>
                  <a:schemeClr val="accent1">
                    <a:satOff val="-6651"/>
                    <a:lumOff val="-10352"/>
                  </a:schemeClr>
                </a:solidFill>
              </a:rPr>
              <a:t>居家</a:t>
            </a:r>
          </a:p>
        </p:txBody>
      </p:sp>
      <p:sp>
        <p:nvSpPr>
          <p:cNvPr id="658" name="矩形 8"/>
          <p:cNvSpPr txBox="1"/>
          <p:nvPr/>
        </p:nvSpPr>
        <p:spPr>
          <a:xfrm>
            <a:off x="8143187" y="3948926"/>
            <a:ext cx="176709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30000"/>
              </a:lnSpc>
              <a:defRPr>
                <a:solidFill>
                  <a:schemeClr val="accent1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r>
              <a:t>不熟悉</a:t>
            </a:r>
            <a:r>
              <a:rPr>
                <a:solidFill>
                  <a:srgbClr val="000000"/>
                </a:solidFill>
              </a:rPr>
              <a:t>项目</a:t>
            </a:r>
          </a:p>
        </p:txBody>
      </p:sp>
      <p:sp>
        <p:nvSpPr>
          <p:cNvPr id="659" name="矩形 9"/>
          <p:cNvSpPr txBox="1"/>
          <p:nvPr/>
        </p:nvSpPr>
        <p:spPr>
          <a:xfrm>
            <a:off x="8143187" y="1489757"/>
            <a:ext cx="1243093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30000"/>
              </a:lnSpc>
              <a:defRPr>
                <a:solidFill>
                  <a:schemeClr val="accent1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r>
              <a:t>技术栈</a:t>
            </a:r>
            <a:r>
              <a:rPr>
                <a:solidFill>
                  <a:srgbClr val="000000"/>
                </a:solidFill>
              </a:rPr>
              <a:t>改变</a:t>
            </a:r>
          </a:p>
        </p:txBody>
      </p:sp>
      <p:grpSp>
        <p:nvGrpSpPr>
          <p:cNvPr id="662" name="组合 32"/>
          <p:cNvGrpSpPr/>
          <p:nvPr/>
        </p:nvGrpSpPr>
        <p:grpSpPr>
          <a:xfrm>
            <a:off x="4094376" y="2016933"/>
            <a:ext cx="278978" cy="191807"/>
            <a:chOff x="0" y="0"/>
            <a:chExt cx="278977" cy="191806"/>
          </a:xfrm>
        </p:grpSpPr>
        <p:sp>
          <p:nvSpPr>
            <p:cNvPr id="660" name="椭圆 33"/>
            <p:cNvSpPr/>
            <p:nvPr/>
          </p:nvSpPr>
          <p:spPr>
            <a:xfrm>
              <a:off x="-1" y="-1"/>
              <a:ext cx="183326" cy="191808"/>
            </a:xfrm>
            <a:prstGeom prst="ellipse">
              <a:avLst/>
            </a:prstGeom>
            <a:noFill/>
            <a:ln w="19050" cap="flat">
              <a:solidFill>
                <a:schemeClr val="accent1">
                  <a:alpha val="87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61" name="椭圆 34"/>
            <p:cNvSpPr/>
            <p:nvPr/>
          </p:nvSpPr>
          <p:spPr>
            <a:xfrm>
              <a:off x="95653" y="-1"/>
              <a:ext cx="183325" cy="191808"/>
            </a:xfrm>
            <a:prstGeom prst="ellipse">
              <a:avLst/>
            </a:prstGeom>
            <a:noFill/>
            <a:ln w="19050" cap="flat">
              <a:solidFill>
                <a:schemeClr val="accent1">
                  <a:alpha val="87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665" name="组合 38"/>
          <p:cNvGrpSpPr/>
          <p:nvPr/>
        </p:nvGrpSpPr>
        <p:grpSpPr>
          <a:xfrm>
            <a:off x="7818649" y="1598324"/>
            <a:ext cx="278978" cy="191807"/>
            <a:chOff x="0" y="0"/>
            <a:chExt cx="278977" cy="191806"/>
          </a:xfrm>
        </p:grpSpPr>
        <p:sp>
          <p:nvSpPr>
            <p:cNvPr id="663" name="椭圆 39"/>
            <p:cNvSpPr/>
            <p:nvPr/>
          </p:nvSpPr>
          <p:spPr>
            <a:xfrm>
              <a:off x="-1" y="-1"/>
              <a:ext cx="183326" cy="191808"/>
            </a:xfrm>
            <a:prstGeom prst="ellipse">
              <a:avLst/>
            </a:prstGeom>
            <a:noFill/>
            <a:ln w="19050" cap="flat">
              <a:solidFill>
                <a:schemeClr val="accent1">
                  <a:alpha val="87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64" name="椭圆 40"/>
            <p:cNvSpPr/>
            <p:nvPr/>
          </p:nvSpPr>
          <p:spPr>
            <a:xfrm>
              <a:off x="95653" y="-1"/>
              <a:ext cx="183325" cy="191808"/>
            </a:xfrm>
            <a:prstGeom prst="ellipse">
              <a:avLst/>
            </a:prstGeom>
            <a:noFill/>
            <a:ln w="19050" cap="flat">
              <a:solidFill>
                <a:schemeClr val="accent1">
                  <a:alpha val="87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668" name="组合 41"/>
          <p:cNvGrpSpPr/>
          <p:nvPr/>
        </p:nvGrpSpPr>
        <p:grpSpPr>
          <a:xfrm>
            <a:off x="7818649" y="4057493"/>
            <a:ext cx="278978" cy="191807"/>
            <a:chOff x="0" y="0"/>
            <a:chExt cx="278977" cy="191806"/>
          </a:xfrm>
        </p:grpSpPr>
        <p:sp>
          <p:nvSpPr>
            <p:cNvPr id="666" name="椭圆 42"/>
            <p:cNvSpPr/>
            <p:nvPr/>
          </p:nvSpPr>
          <p:spPr>
            <a:xfrm>
              <a:off x="-1" y="-1"/>
              <a:ext cx="183326" cy="191808"/>
            </a:xfrm>
            <a:prstGeom prst="ellipse">
              <a:avLst/>
            </a:prstGeom>
            <a:noFill/>
            <a:ln w="19050" cap="flat">
              <a:solidFill>
                <a:schemeClr val="accent1">
                  <a:alpha val="87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67" name="椭圆 43"/>
            <p:cNvSpPr/>
            <p:nvPr/>
          </p:nvSpPr>
          <p:spPr>
            <a:xfrm>
              <a:off x="95653" y="-1"/>
              <a:ext cx="183325" cy="191808"/>
            </a:xfrm>
            <a:prstGeom prst="ellipse">
              <a:avLst/>
            </a:prstGeom>
            <a:noFill/>
            <a:ln w="19050" cap="flat">
              <a:solidFill>
                <a:schemeClr val="accent1">
                  <a:alpha val="87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671" name="Group"/>
          <p:cNvGrpSpPr/>
          <p:nvPr/>
        </p:nvGrpSpPr>
        <p:grpSpPr>
          <a:xfrm>
            <a:off x="8189297" y="1934088"/>
            <a:ext cx="3480435" cy="1944954"/>
            <a:chOff x="0" y="0"/>
            <a:chExt cx="3480434" cy="1944952"/>
          </a:xfrm>
        </p:grpSpPr>
        <p:sp>
          <p:nvSpPr>
            <p:cNvPr id="669" name="Text Placeholder 6"/>
            <p:cNvSpPr txBox="1"/>
            <p:nvPr/>
          </p:nvSpPr>
          <p:spPr>
            <a:xfrm>
              <a:off x="0" y="0"/>
              <a:ext cx="3480435" cy="17449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defTabSz="914400">
                <a:lnSpc>
                  <a:spcPct val="130000"/>
                </a:lnSpc>
                <a:spcBef>
                  <a:spcPts val="300"/>
                </a:spcBef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pPr>
              <a:r>
                <a:t>之前使用的技术栈为</a:t>
              </a:r>
              <a:r>
                <a:t>Vue + ElementUI</a:t>
              </a:r>
              <a:r>
                <a:t> / uniapp + js，</a:t>
              </a:r>
              <a:r>
                <a:rPr>
                  <a:latin typeface="微软雅黑"/>
                  <a:ea typeface="微软雅黑"/>
                  <a:cs typeface="微软雅黑"/>
                  <a:sym typeface="微软雅黑"/>
                </a:rPr>
                <a:t>而公司主要是使用</a:t>
              </a:r>
              <a:r>
                <a:t>React + Taro + ts，</a:t>
              </a:r>
              <a:r>
                <a:rPr>
                  <a:latin typeface="微软雅黑"/>
                  <a:ea typeface="微软雅黑"/>
                  <a:cs typeface="微软雅黑"/>
                  <a:sym typeface="微软雅黑"/>
                </a:rPr>
                <a:t>但我认为我有</a:t>
              </a:r>
              <a:r>
                <a:rPr>
                  <a:latin typeface="微软雅黑"/>
                  <a:ea typeface="微软雅黑"/>
                  <a:cs typeface="微软雅黑"/>
                  <a:sym typeface="微软雅黑"/>
                </a:rPr>
                <a:t>学习</a:t>
              </a:r>
              <a:r>
                <a:rPr>
                  <a:latin typeface="微软雅黑"/>
                  <a:ea typeface="微软雅黑"/>
                  <a:cs typeface="微软雅黑"/>
                  <a:sym typeface="微软雅黑"/>
                </a:rPr>
                <a:t>前端框架的基础，新的技术栈上手会相对较快，也感谢公司能给我时间去学习成长。</a:t>
              </a:r>
            </a:p>
          </p:txBody>
        </p:sp>
        <p:sp>
          <p:nvSpPr>
            <p:cNvPr id="670" name="矩形 44"/>
            <p:cNvSpPr txBox="1"/>
            <p:nvPr/>
          </p:nvSpPr>
          <p:spPr>
            <a:xfrm>
              <a:off x="0" y="1650312"/>
              <a:ext cx="3480435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100">
                  <a:solidFill>
                    <a:schemeClr val="accent4">
                      <a:alpha val="90000"/>
                    </a:schemeClr>
                  </a:solidFill>
                </a:defRPr>
              </a:lvl1pPr>
            </a:lstStyle>
            <a:p>
              <a:pPr/>
              <a:r>
                <a:t>官网概念 + 观察公司项目代码 + 编写demo </a:t>
              </a:r>
            </a:p>
          </p:txBody>
        </p:sp>
      </p:grpSp>
      <p:grpSp>
        <p:nvGrpSpPr>
          <p:cNvPr id="674" name="Group"/>
          <p:cNvGrpSpPr/>
          <p:nvPr/>
        </p:nvGrpSpPr>
        <p:grpSpPr>
          <a:xfrm>
            <a:off x="8189297" y="4389650"/>
            <a:ext cx="3480435" cy="1946136"/>
            <a:chOff x="0" y="0"/>
            <a:chExt cx="3480434" cy="1946135"/>
          </a:xfrm>
        </p:grpSpPr>
        <p:sp>
          <p:nvSpPr>
            <p:cNvPr id="672" name="Text Placeholder 6"/>
            <p:cNvSpPr txBox="1"/>
            <p:nvPr/>
          </p:nvSpPr>
          <p:spPr>
            <a:xfrm>
              <a:off x="0" y="0"/>
              <a:ext cx="3480435" cy="171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914400">
                <a:lnSpc>
                  <a:spcPct val="130000"/>
                </a:lnSpc>
                <a:spcBef>
                  <a:spcPts val="300"/>
                </a:spcBef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pPr>
              <a:r>
                <a:t>XX项目的架构是公司自主研发的，刚开始接触比较迷茫；</a:t>
              </a:r>
              <a:r>
                <a:rPr>
                  <a:latin typeface="微软雅黑"/>
                  <a:ea typeface="微软雅黑"/>
                  <a:cs typeface="微软雅黑"/>
                  <a:sym typeface="微软雅黑"/>
                </a:rPr>
                <a:t>请教同事整体大致了解后，从个别plugin入手梳理逻辑，观察项目代码，自己再编写了XX模块，逐步熟悉项目。</a:t>
              </a:r>
            </a:p>
          </p:txBody>
        </p:sp>
        <p:sp>
          <p:nvSpPr>
            <p:cNvPr id="673" name="矩形 46"/>
            <p:cNvSpPr txBox="1"/>
            <p:nvPr/>
          </p:nvSpPr>
          <p:spPr>
            <a:xfrm>
              <a:off x="0" y="1656908"/>
              <a:ext cx="3480435" cy="289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100">
                  <a:solidFill>
                    <a:schemeClr val="accent4">
                      <a:alpha val="90000"/>
                    </a:schemeClr>
                  </a:solidFill>
                </a:defRPr>
              </a:pPr>
              <a:r>
                <a:t>技术栈和项目结合学习 </a:t>
              </a:r>
              <a:r>
                <a:rPr>
                  <a:latin typeface="微软雅黑"/>
                  <a:ea typeface="微软雅黑"/>
                  <a:cs typeface="微软雅黑"/>
                  <a:sym typeface="微软雅黑"/>
                </a:rPr>
                <a:t>两者都能得到更好的理解</a:t>
              </a:r>
            </a:p>
          </p:txBody>
        </p:sp>
      </p:grpSp>
      <p:sp>
        <p:nvSpPr>
          <p:cNvPr id="675" name="矩形: 圆角 52"/>
          <p:cNvSpPr/>
          <p:nvPr/>
        </p:nvSpPr>
        <p:spPr>
          <a:xfrm>
            <a:off x="4647700" y="1459418"/>
            <a:ext cx="2896600" cy="5677065"/>
          </a:xfrm>
          <a:prstGeom prst="roundRect">
            <a:avLst>
              <a:gd name="adj" fmla="val 16667"/>
            </a:avLst>
          </a:prstGeom>
          <a:solidFill>
            <a:schemeClr val="accent6">
              <a:lumOff val="6666"/>
            </a:schemeClr>
          </a:solidFill>
          <a:ln w="19050">
            <a:solidFill>
              <a:schemeClr val="accent1"/>
            </a:solidFill>
            <a:miter/>
          </a:ln>
          <a:effectLst>
            <a:outerShdw sx="100000" sy="100000" kx="0" ky="0" algn="b" rotWithShape="0" blurRad="254000" dist="0" dir="0">
              <a:schemeClr val="accent1">
                <a:alpha val="11000"/>
              </a:schemeClr>
            </a:outerShdw>
          </a:effectLst>
        </p:spPr>
        <p:txBody>
          <a:bodyPr lIns="45719" rIns="45719" anchor="ctr"/>
          <a:lstStyle/>
          <a:p>
            <a:pPr algn="ctr" defTabSz="914400">
              <a:defRPr>
                <a:solidFill>
                  <a:schemeClr val="accent6">
                    <a:lumOff val="6666"/>
                  </a:schemeClr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676" name="矩形: 圆角 53"/>
          <p:cNvSpPr/>
          <p:nvPr/>
        </p:nvSpPr>
        <p:spPr>
          <a:xfrm>
            <a:off x="4760179" y="1554208"/>
            <a:ext cx="2671644" cy="5487488"/>
          </a:xfrm>
          <a:prstGeom prst="roundRect">
            <a:avLst>
              <a:gd name="adj" fmla="val 16667"/>
            </a:avLst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lumOff val="6666"/>
                  </a:schemeClr>
                </a:solidFill>
              </a:defRPr>
            </a:pPr>
          </a:p>
        </p:txBody>
      </p:sp>
      <p:sp>
        <p:nvSpPr>
          <p:cNvPr id="677" name="任意多边形: 形状 54"/>
          <p:cNvSpPr/>
          <p:nvPr/>
        </p:nvSpPr>
        <p:spPr>
          <a:xfrm>
            <a:off x="5283663" y="1546100"/>
            <a:ext cx="1624675" cy="207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363"/>
                </a:moveTo>
                <a:lnTo>
                  <a:pt x="21600" y="0"/>
                </a:lnTo>
                <a:cubicBezTo>
                  <a:pt x="20800" y="2819"/>
                  <a:pt x="20941" y="4912"/>
                  <a:pt x="20612" y="7367"/>
                </a:cubicBezTo>
                <a:cubicBezTo>
                  <a:pt x="20612" y="15228"/>
                  <a:pt x="19787" y="21600"/>
                  <a:pt x="18769" y="21600"/>
                </a:cubicBezTo>
                <a:lnTo>
                  <a:pt x="2784" y="21600"/>
                </a:lnTo>
                <a:cubicBezTo>
                  <a:pt x="1766" y="21600"/>
                  <a:pt x="941" y="15228"/>
                  <a:pt x="941" y="7367"/>
                </a:cubicBezTo>
                <a:cubicBezTo>
                  <a:pt x="941" y="4912"/>
                  <a:pt x="753" y="2819"/>
                  <a:pt x="0" y="363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lumOff val="6666"/>
                  </a:schemeClr>
                </a:solidFill>
              </a:defRPr>
            </a:pPr>
          </a:p>
        </p:txBody>
      </p:sp>
      <p:grpSp>
        <p:nvGrpSpPr>
          <p:cNvPr id="680" name="Group"/>
          <p:cNvGrpSpPr/>
          <p:nvPr/>
        </p:nvGrpSpPr>
        <p:grpSpPr>
          <a:xfrm>
            <a:off x="576903" y="2349009"/>
            <a:ext cx="3480436" cy="3719784"/>
            <a:chOff x="0" y="0"/>
            <a:chExt cx="3480434" cy="3719782"/>
          </a:xfrm>
        </p:grpSpPr>
        <p:sp>
          <p:nvSpPr>
            <p:cNvPr id="678" name="Text Placeholder 6"/>
            <p:cNvSpPr txBox="1"/>
            <p:nvPr/>
          </p:nvSpPr>
          <p:spPr>
            <a:xfrm>
              <a:off x="0" y="0"/>
              <a:ext cx="3480435" cy="3520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r" defTabSz="914400">
                <a:lnSpc>
                  <a:spcPct val="130000"/>
                </a:lnSpc>
                <a:spcBef>
                  <a:spcPts val="300"/>
                </a:spcBef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pPr>
              <a:r>
                <a:rPr>
                  <a:latin typeface="微软雅黑"/>
                  <a:ea typeface="微软雅黑"/>
                  <a:cs typeface="微软雅黑"/>
                  <a:sym typeface="微软雅黑"/>
                </a:rPr>
                <a:t>上海疫情爆发导致我入职后较长一段时间都在居家办公，这让我非常焦虑，担心这样的办公方式是否对我融入团队熟悉项目是一种阻碍；</a:t>
              </a:r>
              <a:endParaRPr>
                <a:latin typeface="微软雅黑"/>
                <a:ea typeface="微软雅黑"/>
                <a:cs typeface="微软雅黑"/>
                <a:sym typeface="微软雅黑"/>
              </a:endParaRPr>
            </a:p>
            <a:p>
              <a:pPr algn="r" defTabSz="914400">
                <a:lnSpc>
                  <a:spcPct val="130000"/>
                </a:lnSpc>
                <a:spcBef>
                  <a:spcPts val="300"/>
                </a:spcBef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pPr>
              <a:endParaRPr>
                <a:latin typeface="微软雅黑"/>
                <a:ea typeface="微软雅黑"/>
                <a:cs typeface="微软雅黑"/>
                <a:sym typeface="微软雅黑"/>
              </a:endParaRPr>
            </a:p>
            <a:p>
              <a:pPr algn="r" defTabSz="914400">
                <a:lnSpc>
                  <a:spcPct val="130000"/>
                </a:lnSpc>
                <a:spcBef>
                  <a:spcPts val="300"/>
                </a:spcBef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pPr>
              <a:r>
                <a:rPr>
                  <a:latin typeface="微软雅黑"/>
                  <a:ea typeface="微软雅黑"/>
                  <a:cs typeface="微软雅黑"/>
                  <a:sym typeface="微软雅黑"/>
                </a:rPr>
                <a:t>调整心态后发现事情并没有我想象的糟糕，组内每天的晨会条理清晰，日常的任务大家都在有条不紊的执行，不管我遇到什么问题都能及时信息、电话沟通，解决问题非常高效。</a:t>
              </a:r>
            </a:p>
          </p:txBody>
        </p:sp>
        <p:sp>
          <p:nvSpPr>
            <p:cNvPr id="679" name="矩形 44"/>
            <p:cNvSpPr txBox="1"/>
            <p:nvPr/>
          </p:nvSpPr>
          <p:spPr>
            <a:xfrm>
              <a:off x="0" y="3425142"/>
              <a:ext cx="3480435" cy="29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r">
                <a:defRPr sz="1100">
                  <a:solidFill>
                    <a:schemeClr val="accent4">
                      <a:alpha val="90000"/>
                    </a:schemeClr>
                  </a:solidFill>
                </a:defRPr>
              </a:lvl1pPr>
            </a:lstStyle>
            <a:p>
              <a:pPr/>
              <a:r>
                <a:t>电话里各样的声音也成了我对大家奇妙的初印象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7" dur="10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Class="entr" nodeType="afterEffect" presetSubtype="2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2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27" dur="10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Class="entr" nodeType="afterEffect" presetSubtype="2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71" grpId="4"/>
      <p:bldP build="whole" bldLvl="1" animBg="1" rev="0" advAuto="0" spid="674" grpId="6"/>
      <p:bldP build="whole" bldLvl="1" animBg="1" rev="0" advAuto="0" spid="659" grpId="3"/>
      <p:bldP build="whole" bldLvl="1" animBg="1" rev="0" advAuto="0" spid="680" grpId="2"/>
      <p:bldP build="whole" bldLvl="1" animBg="1" rev="0" advAuto="0" spid="658" grpId="5"/>
      <p:bldP build="whole" bldLvl="1" animBg="1" rev="0" advAuto="0" spid="65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" name="PA-组合 46"/>
          <p:cNvGrpSpPr/>
          <p:nvPr/>
        </p:nvGrpSpPr>
        <p:grpSpPr>
          <a:xfrm>
            <a:off x="294059" y="6369341"/>
            <a:ext cx="59719" cy="394017"/>
            <a:chOff x="0" y="0"/>
            <a:chExt cx="59717" cy="394015"/>
          </a:xfrm>
        </p:grpSpPr>
        <p:sp>
          <p:nvSpPr>
            <p:cNvPr id="682" name="PA-椭圆 49"/>
            <p:cNvSpPr/>
            <p:nvPr/>
          </p:nvSpPr>
          <p:spPr>
            <a:xfrm>
              <a:off x="0" y="0"/>
              <a:ext cx="59718" cy="59719"/>
            </a:xfrm>
            <a:prstGeom prst="ellipse">
              <a:avLst/>
            </a:prstGeom>
            <a:solidFill>
              <a:srgbClr val="1840D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83" name="PA-椭圆 50"/>
            <p:cNvSpPr/>
            <p:nvPr/>
          </p:nvSpPr>
          <p:spPr>
            <a:xfrm>
              <a:off x="0" y="250722"/>
              <a:ext cx="59718" cy="59719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84" name="PA-椭圆 51"/>
            <p:cNvSpPr/>
            <p:nvPr/>
          </p:nvSpPr>
          <p:spPr>
            <a:xfrm>
              <a:off x="0" y="167148"/>
              <a:ext cx="59718" cy="59719"/>
            </a:xfrm>
            <a:prstGeom prst="ellipse">
              <a:avLst/>
            </a:prstGeom>
            <a:solidFill>
              <a:srgbClr val="5A5C6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85" name="PA-椭圆 52"/>
            <p:cNvSpPr/>
            <p:nvPr/>
          </p:nvSpPr>
          <p:spPr>
            <a:xfrm>
              <a:off x="0" y="334297"/>
              <a:ext cx="59718" cy="59719"/>
            </a:xfrm>
            <a:prstGeom prst="ellipse">
              <a:avLst/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686" name="PA-椭圆 53"/>
            <p:cNvSpPr/>
            <p:nvPr/>
          </p:nvSpPr>
          <p:spPr>
            <a:xfrm>
              <a:off x="0" y="83574"/>
              <a:ext cx="59718" cy="59719"/>
            </a:xfrm>
            <a:prstGeom prst="ellipse">
              <a:avLst/>
            </a:prstGeom>
            <a:solidFill>
              <a:srgbClr val="00000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710" name="PA-组合 54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707" name="组合 55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688" name="PA-Graphic 58" descr="PA-Graphic 58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695" name="组合 59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689" name="PA-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90" name="PA-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91" name="PA-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92" name="PA-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93" name="PA-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94" name="PA-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700" name="组合 60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696" name="PA-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97" name="PA-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98" name="PA-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699" name="PA-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706" name="组合 61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701" name="PA-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702" name="PA-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703" name="PA-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704" name="PA-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705" name="PA-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708" name="PA-直接连接符 56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09" name="PA-直接连接符 57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711" name="文本占位符 24"/>
          <p:cNvSpPr txBox="1"/>
          <p:nvPr/>
        </p:nvSpPr>
        <p:spPr>
          <a:xfrm>
            <a:off x="5494020" y="2082800"/>
            <a:ext cx="1203961" cy="96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defTabSz="397763">
              <a:lnSpc>
                <a:spcPct val="90000"/>
              </a:lnSpc>
              <a:spcBef>
                <a:spcPts val="800"/>
              </a:spcBef>
              <a:defRPr b="1" sz="5742">
                <a:latin typeface="OPPOSans R"/>
                <a:ea typeface="OPPOSans R"/>
                <a:cs typeface="OPPOSans R"/>
                <a:sym typeface="OPPOSans R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712" name="文本占位符 26"/>
          <p:cNvSpPr/>
          <p:nvPr>
            <p:ph type="body" idx="21"/>
          </p:nvPr>
        </p:nvSpPr>
        <p:spPr>
          <a:xfrm>
            <a:off x="4029075" y="3634989"/>
            <a:ext cx="4133850" cy="838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未来展望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1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组合 4"/>
          <p:cNvGrpSpPr/>
          <p:nvPr/>
        </p:nvGrpSpPr>
        <p:grpSpPr>
          <a:xfrm>
            <a:off x="-189609" y="847312"/>
            <a:ext cx="11331207" cy="5627690"/>
            <a:chOff x="0" y="0"/>
            <a:chExt cx="11331205" cy="5627689"/>
          </a:xfrm>
        </p:grpSpPr>
        <p:sp>
          <p:nvSpPr>
            <p:cNvPr id="714" name="弧形 9"/>
            <p:cNvSpPr/>
            <p:nvPr/>
          </p:nvSpPr>
          <p:spPr>
            <a:xfrm rot="19651245">
              <a:off x="816868" y="723065"/>
              <a:ext cx="3911004" cy="418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053" y="0"/>
                  </a:moveTo>
                  <a:cubicBezTo>
                    <a:pt x="16430" y="0"/>
                    <a:pt x="21600" y="4835"/>
                    <a:pt x="21600" y="10800"/>
                  </a:cubicBezTo>
                  <a:cubicBezTo>
                    <a:pt x="21600" y="16765"/>
                    <a:pt x="16430" y="21600"/>
                    <a:pt x="10053" y="21600"/>
                  </a:cubicBezTo>
                  <a:cubicBezTo>
                    <a:pt x="5889" y="21600"/>
                    <a:pt x="2048" y="19504"/>
                    <a:pt x="0" y="16114"/>
                  </a:cubicBezTo>
                </a:path>
              </a:pathLst>
            </a:custGeom>
            <a:noFill/>
            <a:ln w="15875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grpSp>
          <p:nvGrpSpPr>
            <p:cNvPr id="717" name="组合 8"/>
            <p:cNvGrpSpPr/>
            <p:nvPr/>
          </p:nvGrpSpPr>
          <p:grpSpPr>
            <a:xfrm>
              <a:off x="4008719" y="847718"/>
              <a:ext cx="7322487" cy="876301"/>
              <a:chOff x="17907" y="0"/>
              <a:chExt cx="7322486" cy="876300"/>
            </a:xfrm>
          </p:grpSpPr>
          <p:sp>
            <p:nvSpPr>
              <p:cNvPr id="715" name="直接连接符 25"/>
              <p:cNvSpPr/>
              <p:nvPr/>
            </p:nvSpPr>
            <p:spPr>
              <a:xfrm>
                <a:off x="17906" y="438150"/>
                <a:ext cx="336617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dashDot"/>
                <a:miter lim="800000"/>
                <a:headEnd type="oval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16" name="矩形: 圆角 29"/>
              <p:cNvSpPr/>
              <p:nvPr/>
            </p:nvSpPr>
            <p:spPr>
              <a:xfrm>
                <a:off x="2311194" y="0"/>
                <a:ext cx="5029200" cy="876300"/>
              </a:xfrm>
              <a:prstGeom prst="roundRect">
                <a:avLst>
                  <a:gd name="adj" fmla="val 6968"/>
                </a:avLst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0" dist="0" dir="0">
                  <a:schemeClr val="accent1">
                    <a:alpha val="11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</a:p>
            </p:txBody>
          </p:sp>
        </p:grpSp>
        <p:grpSp>
          <p:nvGrpSpPr>
            <p:cNvPr id="720" name="组合 33"/>
            <p:cNvGrpSpPr/>
            <p:nvPr/>
          </p:nvGrpSpPr>
          <p:grpSpPr>
            <a:xfrm>
              <a:off x="4672740" y="1930569"/>
              <a:ext cx="6658466" cy="876301"/>
              <a:chOff x="17907" y="0"/>
              <a:chExt cx="6658465" cy="876300"/>
            </a:xfrm>
          </p:grpSpPr>
          <p:sp>
            <p:nvSpPr>
              <p:cNvPr id="718" name="直接连接符 26"/>
              <p:cNvSpPr/>
              <p:nvPr/>
            </p:nvSpPr>
            <p:spPr>
              <a:xfrm>
                <a:off x="17906" y="438150"/>
                <a:ext cx="336617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dashDot"/>
                <a:miter lim="800000"/>
                <a:headEnd type="oval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19" name="矩形: 圆角 30"/>
              <p:cNvSpPr/>
              <p:nvPr/>
            </p:nvSpPr>
            <p:spPr>
              <a:xfrm>
                <a:off x="1647173" y="0"/>
                <a:ext cx="5029200" cy="876300"/>
              </a:xfrm>
              <a:prstGeom prst="roundRect">
                <a:avLst>
                  <a:gd name="adj" fmla="val 6968"/>
                </a:avLst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0" dist="0" dir="0">
                  <a:schemeClr val="accent1">
                    <a:alpha val="11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</a:p>
            </p:txBody>
          </p:sp>
        </p:grpSp>
        <p:grpSp>
          <p:nvGrpSpPr>
            <p:cNvPr id="723" name="组合 34"/>
            <p:cNvGrpSpPr/>
            <p:nvPr/>
          </p:nvGrpSpPr>
          <p:grpSpPr>
            <a:xfrm>
              <a:off x="4691990" y="3013420"/>
              <a:ext cx="6639216" cy="876301"/>
              <a:chOff x="17907" y="0"/>
              <a:chExt cx="6639215" cy="876300"/>
            </a:xfrm>
          </p:grpSpPr>
          <p:sp>
            <p:nvSpPr>
              <p:cNvPr id="721" name="直接连接符 27"/>
              <p:cNvSpPr/>
              <p:nvPr/>
            </p:nvSpPr>
            <p:spPr>
              <a:xfrm>
                <a:off x="17906" y="438150"/>
                <a:ext cx="336617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dashDot"/>
                <a:miter lim="800000"/>
                <a:headEnd type="oval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22" name="矩形: 圆角 31"/>
              <p:cNvSpPr/>
              <p:nvPr/>
            </p:nvSpPr>
            <p:spPr>
              <a:xfrm>
                <a:off x="1627923" y="0"/>
                <a:ext cx="5029200" cy="876300"/>
              </a:xfrm>
              <a:prstGeom prst="roundRect">
                <a:avLst>
                  <a:gd name="adj" fmla="val 6968"/>
                </a:avLst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0" dist="0" dir="0">
                  <a:schemeClr val="accent1">
                    <a:alpha val="11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</a:p>
            </p:txBody>
          </p:sp>
        </p:grpSp>
        <p:grpSp>
          <p:nvGrpSpPr>
            <p:cNvPr id="726" name="组合 35"/>
            <p:cNvGrpSpPr/>
            <p:nvPr/>
          </p:nvGrpSpPr>
          <p:grpSpPr>
            <a:xfrm>
              <a:off x="3913367" y="4096271"/>
              <a:ext cx="7417839" cy="876301"/>
              <a:chOff x="17907" y="0"/>
              <a:chExt cx="7417838" cy="876300"/>
            </a:xfrm>
          </p:grpSpPr>
          <p:sp>
            <p:nvSpPr>
              <p:cNvPr id="724" name="直接连接符 28"/>
              <p:cNvSpPr/>
              <p:nvPr/>
            </p:nvSpPr>
            <p:spPr>
              <a:xfrm>
                <a:off x="17906" y="438150"/>
                <a:ext cx="336617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dashDot"/>
                <a:miter lim="800000"/>
                <a:headEnd type="oval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25" name="矩形: 圆角 32"/>
              <p:cNvSpPr/>
              <p:nvPr/>
            </p:nvSpPr>
            <p:spPr>
              <a:xfrm>
                <a:off x="2406546" y="0"/>
                <a:ext cx="5029200" cy="876300"/>
              </a:xfrm>
              <a:prstGeom prst="roundRect">
                <a:avLst>
                  <a:gd name="adj" fmla="val 6968"/>
                </a:avLst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0" dist="0" dir="0">
                  <a:schemeClr val="accent1">
                    <a:alpha val="11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</a:p>
            </p:txBody>
          </p:sp>
        </p:grpSp>
      </p:grpSp>
      <p:sp>
        <p:nvSpPr>
          <p:cNvPr id="728" name="椭圆 3"/>
          <p:cNvSpPr/>
          <p:nvPr/>
        </p:nvSpPr>
        <p:spPr>
          <a:xfrm>
            <a:off x="6285186" y="1807780"/>
            <a:ext cx="641133" cy="641133"/>
          </a:xfrm>
          <a:prstGeom prst="ellipse">
            <a:avLst/>
          </a:prstGeom>
          <a:solidFill>
            <a:schemeClr val="accent6">
              <a:lumOff val="6666"/>
            </a:schemeClr>
          </a:solidFill>
          <a:ln w="12700">
            <a:solidFill>
              <a:schemeClr val="accent1"/>
            </a:solidFill>
            <a:miter/>
          </a:ln>
          <a:effectLst>
            <a:outerShdw sx="100000" sy="100000" kx="0" ky="0" algn="b" rotWithShape="0" blurRad="254000" dist="0" dir="0">
              <a:srgbClr val="1840D5">
                <a:alpha val="11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>
                <a:solidFill>
                  <a:schemeClr val="accent6">
                    <a:lumOff val="6666"/>
                  </a:schemeClr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729" name="椭圆 19"/>
          <p:cNvSpPr/>
          <p:nvPr/>
        </p:nvSpPr>
        <p:spPr>
          <a:xfrm>
            <a:off x="6285186" y="2900857"/>
            <a:ext cx="641133" cy="641133"/>
          </a:xfrm>
          <a:prstGeom prst="ellipse">
            <a:avLst/>
          </a:prstGeom>
          <a:solidFill>
            <a:schemeClr val="accent6">
              <a:lumOff val="6666"/>
            </a:schemeClr>
          </a:solidFill>
          <a:ln w="12700">
            <a:solidFill>
              <a:schemeClr val="accent1"/>
            </a:solidFill>
            <a:miter/>
          </a:ln>
          <a:effectLst>
            <a:outerShdw sx="100000" sy="100000" kx="0" ky="0" algn="b" rotWithShape="0" blurRad="254000" dist="0" dir="0">
              <a:srgbClr val="1840D5">
                <a:alpha val="11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>
                <a:solidFill>
                  <a:schemeClr val="accent6">
                    <a:lumOff val="6666"/>
                  </a:schemeClr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730" name="椭圆 21"/>
          <p:cNvSpPr/>
          <p:nvPr/>
        </p:nvSpPr>
        <p:spPr>
          <a:xfrm>
            <a:off x="6285186" y="3978714"/>
            <a:ext cx="641133" cy="641133"/>
          </a:xfrm>
          <a:prstGeom prst="ellipse">
            <a:avLst/>
          </a:prstGeom>
          <a:solidFill>
            <a:schemeClr val="accent6">
              <a:lumOff val="6666"/>
            </a:schemeClr>
          </a:solidFill>
          <a:ln w="12700">
            <a:solidFill>
              <a:schemeClr val="accent1"/>
            </a:solidFill>
            <a:miter/>
          </a:ln>
          <a:effectLst>
            <a:outerShdw sx="100000" sy="100000" kx="0" ky="0" algn="b" rotWithShape="0" blurRad="254000" dist="0" dir="0">
              <a:srgbClr val="1840D5">
                <a:alpha val="11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>
                <a:solidFill>
                  <a:schemeClr val="accent6">
                    <a:lumOff val="6666"/>
                  </a:schemeClr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731" name="椭圆 22"/>
          <p:cNvSpPr/>
          <p:nvPr/>
        </p:nvSpPr>
        <p:spPr>
          <a:xfrm>
            <a:off x="6285186" y="5071790"/>
            <a:ext cx="641133" cy="641133"/>
          </a:xfrm>
          <a:prstGeom prst="ellipse">
            <a:avLst/>
          </a:prstGeom>
          <a:solidFill>
            <a:schemeClr val="accent6">
              <a:lumOff val="6666"/>
            </a:schemeClr>
          </a:solidFill>
          <a:ln w="12700">
            <a:solidFill>
              <a:schemeClr val="accent1"/>
            </a:solidFill>
            <a:miter/>
          </a:ln>
          <a:effectLst>
            <a:outerShdw sx="100000" sy="100000" kx="0" ky="0" algn="b" rotWithShape="0" blurRad="254000" dist="0" dir="0">
              <a:srgbClr val="1840D5">
                <a:alpha val="11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>
                <a:solidFill>
                  <a:schemeClr val="accent6">
                    <a:lumOff val="6666"/>
                  </a:schemeClr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732" name="文本框 33"/>
          <p:cNvSpPr txBox="1"/>
          <p:nvPr/>
        </p:nvSpPr>
        <p:spPr>
          <a:xfrm>
            <a:off x="6328716" y="1931273"/>
            <a:ext cx="570712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914400">
              <a:defRPr sz="2400">
                <a:solidFill>
                  <a:schemeClr val="accent1"/>
                </a:solidFill>
                <a:latin typeface="OPPOSans B"/>
                <a:ea typeface="OPPOSans B"/>
                <a:cs typeface="OPPOSans B"/>
                <a:sym typeface="OPPOSans B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733" name="文本框 33"/>
          <p:cNvSpPr txBox="1"/>
          <p:nvPr/>
        </p:nvSpPr>
        <p:spPr>
          <a:xfrm>
            <a:off x="6330905" y="3034861"/>
            <a:ext cx="570712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914400">
              <a:defRPr sz="2400">
                <a:solidFill>
                  <a:schemeClr val="accent1"/>
                </a:solidFill>
                <a:latin typeface="OPPOSans B"/>
                <a:ea typeface="OPPOSans B"/>
                <a:cs typeface="OPPOSans B"/>
                <a:sym typeface="OPPOSans B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734" name="文本框 33"/>
          <p:cNvSpPr txBox="1"/>
          <p:nvPr/>
        </p:nvSpPr>
        <p:spPr>
          <a:xfrm>
            <a:off x="6328716" y="4106914"/>
            <a:ext cx="570712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914400">
              <a:defRPr sz="2400">
                <a:solidFill>
                  <a:schemeClr val="accent1"/>
                </a:solidFill>
                <a:latin typeface="OPPOSans B"/>
                <a:ea typeface="OPPOSans B"/>
                <a:cs typeface="OPPOSans B"/>
                <a:sym typeface="OPPOSans B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735" name="文本框 33"/>
          <p:cNvSpPr txBox="1"/>
          <p:nvPr/>
        </p:nvSpPr>
        <p:spPr>
          <a:xfrm>
            <a:off x="6330905" y="5210502"/>
            <a:ext cx="570712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914400">
              <a:defRPr sz="2400">
                <a:solidFill>
                  <a:schemeClr val="accent1"/>
                </a:solidFill>
                <a:latin typeface="OPPOSans B"/>
                <a:ea typeface="OPPOSans B"/>
                <a:cs typeface="OPPOSans B"/>
                <a:sym typeface="OPPOSans B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736" name="Text Placeholder 6"/>
          <p:cNvSpPr txBox="1"/>
          <p:nvPr/>
        </p:nvSpPr>
        <p:spPr>
          <a:xfrm>
            <a:off x="7064331" y="1785391"/>
            <a:ext cx="4051934" cy="704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914400">
              <a:lnSpc>
                <a:spcPct val="130000"/>
              </a:lnSpc>
              <a:spcBef>
                <a:spcPts val="300"/>
              </a:spcBef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认真对待每一个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开发任务，高效率高质量的完成。</a:t>
            </a:r>
          </a:p>
        </p:txBody>
      </p:sp>
      <p:sp>
        <p:nvSpPr>
          <p:cNvPr id="737" name="Text Placeholder 6"/>
          <p:cNvSpPr txBox="1"/>
          <p:nvPr/>
        </p:nvSpPr>
        <p:spPr>
          <a:xfrm>
            <a:off x="7064331" y="2888976"/>
            <a:ext cx="4051934" cy="704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defTabSz="914400">
              <a:lnSpc>
                <a:spcPct val="130000"/>
              </a:lnSpc>
              <a:spcBef>
                <a:spcPts val="300"/>
              </a:spcBef>
              <a:defRPr sz="1500">
                <a:solidFill>
                  <a:schemeClr val="accent2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OPPOSans R"/>
                <a:ea typeface="OPPOSans R"/>
                <a:cs typeface="OPPOSans R"/>
                <a:sym typeface="OPPOSans R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积极参与其他项目，用丰富的技术和产品来驱动我成长。</a:t>
            </a:r>
          </a:p>
        </p:txBody>
      </p:sp>
      <p:sp>
        <p:nvSpPr>
          <p:cNvPr id="738" name="Text Placeholder 6"/>
          <p:cNvSpPr txBox="1"/>
          <p:nvPr/>
        </p:nvSpPr>
        <p:spPr>
          <a:xfrm>
            <a:off x="7064331" y="3950522"/>
            <a:ext cx="4051934" cy="704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defTabSz="914400">
              <a:lnSpc>
                <a:spcPct val="130000"/>
              </a:lnSpc>
              <a:spcBef>
                <a:spcPts val="300"/>
              </a:spcBef>
              <a:defRPr sz="1500">
                <a:solidFill>
                  <a:schemeClr val="accent2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OPPOSans R"/>
                <a:ea typeface="OPPOSans R"/>
                <a:cs typeface="OPPOSans R"/>
                <a:sym typeface="OPPOSans R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以前端技术为主，夯实基础，不断的去提升自己的技术水平，丰富自己的知识体系。</a:t>
            </a:r>
          </a:p>
        </p:txBody>
      </p:sp>
      <p:sp>
        <p:nvSpPr>
          <p:cNvPr id="739" name="Text Placeholder 6"/>
          <p:cNvSpPr txBox="1"/>
          <p:nvPr/>
        </p:nvSpPr>
        <p:spPr>
          <a:xfrm>
            <a:off x="7064331" y="5054107"/>
            <a:ext cx="4051934" cy="704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defTabSz="914400">
              <a:lnSpc>
                <a:spcPct val="130000"/>
              </a:lnSpc>
              <a:spcBef>
                <a:spcPts val="300"/>
              </a:spcBef>
              <a:defRPr sz="1500">
                <a:solidFill>
                  <a:schemeClr val="accent2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OPPOSans R"/>
                <a:ea typeface="OPPOSans R"/>
                <a:cs typeface="OPPOSans R"/>
                <a:sym typeface="OPPOSans R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提升知识和技术的同时提高自己认识问题、分析问题、解决问题的能力。</a:t>
            </a:r>
          </a:p>
        </p:txBody>
      </p:sp>
      <p:sp>
        <p:nvSpPr>
          <p:cNvPr id="740" name="文本占位符 5"/>
          <p:cNvSpPr txBox="1"/>
          <p:nvPr>
            <p:ph type="body" sz="quarter" idx="1"/>
          </p:nvPr>
        </p:nvSpPr>
        <p:spPr>
          <a:xfrm>
            <a:off x="5171538" y="589009"/>
            <a:ext cx="1906673" cy="487379"/>
          </a:xfrm>
          <a:prstGeom prst="rect">
            <a:avLst/>
          </a:prstGeom>
        </p:spPr>
        <p:txBody>
          <a:bodyPr/>
          <a:lstStyle>
            <a:lvl1pPr defTabSz="361188">
              <a:spcBef>
                <a:spcPts val="700"/>
              </a:spcBef>
              <a:defRPr spc="237" sz="2212"/>
            </a:lvl1pPr>
          </a:lstStyle>
          <a:p>
            <a:pPr/>
            <a:r>
              <a:t>未来展望</a:t>
            </a:r>
          </a:p>
        </p:txBody>
      </p:sp>
      <p:sp>
        <p:nvSpPr>
          <p:cNvPr id="741" name="椭圆 2"/>
          <p:cNvSpPr/>
          <p:nvPr/>
        </p:nvSpPr>
        <p:spPr>
          <a:xfrm>
            <a:off x="542733" y="1836418"/>
            <a:ext cx="3804975" cy="3808387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lumOff val="6666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0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10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9" dur="10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36" grpId="1"/>
      <p:bldP build="whole" bldLvl="1" animBg="1" rev="0" advAuto="0" spid="739" grpId="4"/>
      <p:bldP build="whole" bldLvl="1" animBg="1" rev="0" advAuto="0" spid="738" grpId="3"/>
      <p:bldP build="whole" bldLvl="1" animBg="1" rev="0" advAuto="0" spid="737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文本框 21"/>
          <p:cNvSpPr txBox="1"/>
          <p:nvPr/>
        </p:nvSpPr>
        <p:spPr>
          <a:xfrm>
            <a:off x="3511361" y="3771038"/>
            <a:ext cx="5169279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914400">
              <a:defRPr spc="300" sz="1400"/>
            </a:lvl1pPr>
          </a:lstStyle>
          <a:p>
            <a:pPr/>
            <a:r>
              <a:t>THANK YOU FOR WATCHING</a:t>
            </a:r>
          </a:p>
        </p:txBody>
      </p:sp>
      <p:sp>
        <p:nvSpPr>
          <p:cNvPr id="744" name="文本框 5"/>
          <p:cNvSpPr txBox="1"/>
          <p:nvPr/>
        </p:nvSpPr>
        <p:spPr>
          <a:xfrm>
            <a:off x="2682657" y="2572146"/>
            <a:ext cx="6826686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pc="600" sz="5400">
                <a:solidFill>
                  <a:schemeClr val="accent1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r>
              <a:t>感谢</a:t>
            </a:r>
            <a:r>
              <a:rPr>
                <a:solidFill>
                  <a:srgbClr val="000000"/>
                </a:solidFill>
              </a:rPr>
              <a:t>大家观看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roup"/>
          <p:cNvGrpSpPr/>
          <p:nvPr/>
        </p:nvGrpSpPr>
        <p:grpSpPr>
          <a:xfrm>
            <a:off x="1484702" y="4068448"/>
            <a:ext cx="1488847" cy="1651199"/>
            <a:chOff x="0" y="0"/>
            <a:chExt cx="1488845" cy="1651197"/>
          </a:xfrm>
        </p:grpSpPr>
        <p:grpSp>
          <p:nvGrpSpPr>
            <p:cNvPr id="244" name="组合 66"/>
            <p:cNvGrpSpPr/>
            <p:nvPr/>
          </p:nvGrpSpPr>
          <p:grpSpPr>
            <a:xfrm>
              <a:off x="314509" y="0"/>
              <a:ext cx="859828" cy="836245"/>
              <a:chOff x="0" y="0"/>
              <a:chExt cx="859826" cy="836244"/>
            </a:xfrm>
          </p:grpSpPr>
          <p:sp>
            <p:nvSpPr>
              <p:cNvPr id="242" name="PA-圆角矩形 5"/>
              <p:cNvSpPr/>
              <p:nvPr/>
            </p:nvSpPr>
            <p:spPr>
              <a:xfrm>
                <a:off x="0" y="0"/>
                <a:ext cx="859827" cy="836245"/>
              </a:xfrm>
              <a:prstGeom prst="roundRect">
                <a:avLst>
                  <a:gd name="adj" fmla="val 50000"/>
                </a:avLst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0" dist="0" dir="0">
                  <a:schemeClr val="accent1">
                    <a:alpha val="11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</a:p>
            </p:txBody>
          </p:sp>
          <p:pic>
            <p:nvPicPr>
              <p:cNvPr id="243" name="PA-Graphic 12" descr="PA-Graphic 12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227781" y="215990"/>
                <a:ext cx="404263" cy="4042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245" name="PA-文本框 2"/>
            <p:cNvSpPr txBox="1"/>
            <p:nvPr/>
          </p:nvSpPr>
          <p:spPr>
            <a:xfrm>
              <a:off x="0" y="1178757"/>
              <a:ext cx="1488846" cy="47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914400">
                <a:defRPr spc="412" sz="2200"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/>
              <a:r>
                <a:t>工作概况</a:t>
              </a:r>
            </a:p>
          </p:txBody>
        </p:sp>
      </p:grpSp>
      <p:grpSp>
        <p:nvGrpSpPr>
          <p:cNvPr id="257" name="Group"/>
          <p:cNvGrpSpPr/>
          <p:nvPr/>
        </p:nvGrpSpPr>
        <p:grpSpPr>
          <a:xfrm>
            <a:off x="4006500" y="4068448"/>
            <a:ext cx="1488847" cy="1651199"/>
            <a:chOff x="0" y="0"/>
            <a:chExt cx="1488845" cy="1651197"/>
          </a:xfrm>
        </p:grpSpPr>
        <p:sp>
          <p:nvSpPr>
            <p:cNvPr id="247" name="PA-文本框 14"/>
            <p:cNvSpPr txBox="1"/>
            <p:nvPr/>
          </p:nvSpPr>
          <p:spPr>
            <a:xfrm>
              <a:off x="0" y="1178757"/>
              <a:ext cx="1488846" cy="47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914400">
                <a:defRPr spc="412" sz="2200"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/>
              <a:r>
                <a:t>工作成果</a:t>
              </a:r>
            </a:p>
          </p:txBody>
        </p:sp>
        <p:grpSp>
          <p:nvGrpSpPr>
            <p:cNvPr id="256" name="组合 67"/>
            <p:cNvGrpSpPr/>
            <p:nvPr/>
          </p:nvGrpSpPr>
          <p:grpSpPr>
            <a:xfrm>
              <a:off x="314509" y="0"/>
              <a:ext cx="859828" cy="836245"/>
              <a:chOff x="0" y="0"/>
              <a:chExt cx="859826" cy="836244"/>
            </a:xfrm>
          </p:grpSpPr>
          <p:sp>
            <p:nvSpPr>
              <p:cNvPr id="248" name="PA-圆角矩形 47"/>
              <p:cNvSpPr/>
              <p:nvPr/>
            </p:nvSpPr>
            <p:spPr>
              <a:xfrm>
                <a:off x="0" y="0"/>
                <a:ext cx="859827" cy="836245"/>
              </a:xfrm>
              <a:prstGeom prst="roundRect">
                <a:avLst>
                  <a:gd name="adj" fmla="val 50000"/>
                </a:avLst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0" dist="0" dir="0">
                  <a:schemeClr val="accent1">
                    <a:alpha val="11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</a:p>
            </p:txBody>
          </p:sp>
          <p:grpSp>
            <p:nvGrpSpPr>
              <p:cNvPr id="255" name="组合 13"/>
              <p:cNvGrpSpPr/>
              <p:nvPr/>
            </p:nvGrpSpPr>
            <p:grpSpPr>
              <a:xfrm>
                <a:off x="267950" y="276405"/>
                <a:ext cx="323926" cy="275336"/>
                <a:chOff x="0" y="0"/>
                <a:chExt cx="323924" cy="275334"/>
              </a:xfrm>
            </p:grpSpPr>
            <p:sp>
              <p:nvSpPr>
                <p:cNvPr id="249" name="PA-图形 215"/>
                <p:cNvSpPr/>
                <p:nvPr/>
              </p:nvSpPr>
              <p:spPr>
                <a:xfrm>
                  <a:off x="0" y="0"/>
                  <a:ext cx="323925" cy="2105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19050" cap="flat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50" name="PA-图形 215"/>
                <p:cNvSpPr/>
                <p:nvPr/>
              </p:nvSpPr>
              <p:spPr>
                <a:xfrm flipH="1">
                  <a:off x="97177" y="121471"/>
                  <a:ext cx="1" cy="32394"/>
                </a:xfrm>
                <a:prstGeom prst="line">
                  <a:avLst/>
                </a:pr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51" name="PA-图形 215"/>
                <p:cNvSpPr/>
                <p:nvPr/>
              </p:nvSpPr>
              <p:spPr>
                <a:xfrm>
                  <a:off x="161962" y="210550"/>
                  <a:ext cx="1" cy="48589"/>
                </a:xfrm>
                <a:prstGeom prst="line">
                  <a:avLst/>
                </a:prstGeom>
                <a:noFill/>
                <a:ln w="19050" cap="rnd">
                  <a:solidFill>
                    <a:srgbClr val="1840D5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52" name="PA-图形 215"/>
                <p:cNvSpPr/>
                <p:nvPr/>
              </p:nvSpPr>
              <p:spPr>
                <a:xfrm flipH="1">
                  <a:off x="161962" y="89079"/>
                  <a:ext cx="1" cy="64786"/>
                </a:xfrm>
                <a:prstGeom prst="line">
                  <a:avLst/>
                </a:pr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53" name="PA-图形 215"/>
                <p:cNvSpPr/>
                <p:nvPr/>
              </p:nvSpPr>
              <p:spPr>
                <a:xfrm>
                  <a:off x="226747" y="56687"/>
                  <a:ext cx="1" cy="97178"/>
                </a:xfrm>
                <a:prstGeom prst="line">
                  <a:avLst/>
                </a:pr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54" name="PA-图形 215"/>
                <p:cNvSpPr/>
                <p:nvPr/>
              </p:nvSpPr>
              <p:spPr>
                <a:xfrm>
                  <a:off x="64784" y="275334"/>
                  <a:ext cx="194356" cy="1"/>
                </a:xfrm>
                <a:prstGeom prst="line">
                  <a:avLst/>
                </a:pr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</p:grpSp>
      <p:grpSp>
        <p:nvGrpSpPr>
          <p:cNvPr id="266" name="Group"/>
          <p:cNvGrpSpPr/>
          <p:nvPr/>
        </p:nvGrpSpPr>
        <p:grpSpPr>
          <a:xfrm>
            <a:off x="6497546" y="4068448"/>
            <a:ext cx="1488847" cy="1651199"/>
            <a:chOff x="0" y="0"/>
            <a:chExt cx="1488845" cy="1651197"/>
          </a:xfrm>
        </p:grpSpPr>
        <p:sp>
          <p:nvSpPr>
            <p:cNvPr id="258" name="PA-文本框 2"/>
            <p:cNvSpPr txBox="1"/>
            <p:nvPr/>
          </p:nvSpPr>
          <p:spPr>
            <a:xfrm>
              <a:off x="0" y="1178757"/>
              <a:ext cx="1488846" cy="47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914400">
                <a:defRPr spc="412" sz="2200"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/>
              <a:r>
                <a:t>问题总结</a:t>
              </a:r>
            </a:p>
          </p:txBody>
        </p:sp>
        <p:grpSp>
          <p:nvGrpSpPr>
            <p:cNvPr id="265" name="组合 68"/>
            <p:cNvGrpSpPr/>
            <p:nvPr/>
          </p:nvGrpSpPr>
          <p:grpSpPr>
            <a:xfrm>
              <a:off x="314509" y="0"/>
              <a:ext cx="859828" cy="836245"/>
              <a:chOff x="0" y="0"/>
              <a:chExt cx="859826" cy="836244"/>
            </a:xfrm>
          </p:grpSpPr>
          <p:sp>
            <p:nvSpPr>
              <p:cNvPr id="259" name="PA-圆角矩形 52"/>
              <p:cNvSpPr/>
              <p:nvPr/>
            </p:nvSpPr>
            <p:spPr>
              <a:xfrm>
                <a:off x="0" y="0"/>
                <a:ext cx="859827" cy="836245"/>
              </a:xfrm>
              <a:prstGeom prst="roundRect">
                <a:avLst>
                  <a:gd name="adj" fmla="val 50000"/>
                </a:avLst>
              </a:pr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54000" dist="0" dir="0">
                  <a:schemeClr val="accent1">
                    <a:alpha val="11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</a:p>
            </p:txBody>
          </p:sp>
          <p:grpSp>
            <p:nvGrpSpPr>
              <p:cNvPr id="264" name="组合 14"/>
              <p:cNvGrpSpPr/>
              <p:nvPr/>
            </p:nvGrpSpPr>
            <p:grpSpPr>
              <a:xfrm>
                <a:off x="243474" y="259649"/>
                <a:ext cx="372877" cy="316946"/>
                <a:chOff x="0" y="0"/>
                <a:chExt cx="372876" cy="316944"/>
              </a:xfrm>
            </p:grpSpPr>
            <p:sp>
              <p:nvSpPr>
                <p:cNvPr id="260" name="PA-图形 230"/>
                <p:cNvSpPr/>
                <p:nvPr/>
              </p:nvSpPr>
              <p:spPr>
                <a:xfrm>
                  <a:off x="0" y="0"/>
                  <a:ext cx="372877" cy="1"/>
                </a:xfrm>
                <a:prstGeom prst="line">
                  <a:avLst/>
                </a:prstGeom>
                <a:noFill/>
                <a:ln w="19050" cap="rnd">
                  <a:solidFill>
                    <a:srgbClr val="1840D5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61" name="PA-图形 230"/>
                <p:cNvSpPr/>
                <p:nvPr/>
              </p:nvSpPr>
              <p:spPr>
                <a:xfrm>
                  <a:off x="37287" y="0"/>
                  <a:ext cx="298302" cy="242370"/>
                </a:xfrm>
                <a:prstGeom prst="rect">
                  <a:avLst/>
                </a:pr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62" name="PA-图形 230"/>
                <p:cNvSpPr/>
                <p:nvPr/>
              </p:nvSpPr>
              <p:spPr>
                <a:xfrm>
                  <a:off x="167794" y="74575"/>
                  <a:ext cx="46610" cy="9322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19050" cap="rnd">
                  <a:solidFill>
                    <a:srgbClr val="1840D5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63" name="PA-图形 230"/>
                <p:cNvSpPr/>
                <p:nvPr/>
              </p:nvSpPr>
              <p:spPr>
                <a:xfrm>
                  <a:off x="111862" y="242369"/>
                  <a:ext cx="149152" cy="7457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</p:grpSp>
      </p:grpSp>
      <p:grpSp>
        <p:nvGrpSpPr>
          <p:cNvPr id="278" name="Group"/>
          <p:cNvGrpSpPr/>
          <p:nvPr/>
        </p:nvGrpSpPr>
        <p:grpSpPr>
          <a:xfrm>
            <a:off x="9126128" y="4068448"/>
            <a:ext cx="1488847" cy="1651199"/>
            <a:chOff x="0" y="0"/>
            <a:chExt cx="1488845" cy="1651197"/>
          </a:xfrm>
        </p:grpSpPr>
        <p:sp>
          <p:nvSpPr>
            <p:cNvPr id="267" name="PA-文本框 14"/>
            <p:cNvSpPr txBox="1"/>
            <p:nvPr/>
          </p:nvSpPr>
          <p:spPr>
            <a:xfrm>
              <a:off x="0" y="1178757"/>
              <a:ext cx="1488846" cy="47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914400">
                <a:defRPr spc="412" sz="2200"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/>
              <a:r>
                <a:t>未来展望</a:t>
              </a:r>
            </a:p>
          </p:txBody>
        </p:sp>
        <p:grpSp>
          <p:nvGrpSpPr>
            <p:cNvPr id="277" name="组合 70"/>
            <p:cNvGrpSpPr/>
            <p:nvPr/>
          </p:nvGrpSpPr>
          <p:grpSpPr>
            <a:xfrm>
              <a:off x="185950" y="0"/>
              <a:ext cx="859828" cy="836245"/>
              <a:chOff x="0" y="0"/>
              <a:chExt cx="859826" cy="836244"/>
            </a:xfrm>
          </p:grpSpPr>
          <p:grpSp>
            <p:nvGrpSpPr>
              <p:cNvPr id="270" name="组合 54"/>
              <p:cNvGrpSpPr/>
              <p:nvPr/>
            </p:nvGrpSpPr>
            <p:grpSpPr>
              <a:xfrm>
                <a:off x="0" y="0"/>
                <a:ext cx="859827" cy="836245"/>
                <a:chOff x="0" y="0"/>
                <a:chExt cx="859826" cy="836244"/>
              </a:xfrm>
            </p:grpSpPr>
            <p:pic>
              <p:nvPicPr>
                <p:cNvPr id="268" name="PA-Graphic 56" descr="PA-Graphic 56"/>
                <p:cNvPicPr>
                  <a:picLocks noChangeAspect="1"/>
                </p:cNvPicPr>
                <p:nvPr/>
              </p:nvPicPr>
              <p:blipFill>
                <a:blip r:embed="rId3">
                  <a:extLst/>
                </a:blip>
                <a:stretch>
                  <a:fillRect/>
                </a:stretch>
              </p:blipFill>
              <p:spPr>
                <a:xfrm>
                  <a:off x="171092" y="284739"/>
                  <a:ext cx="404263" cy="404263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269" name="PA-圆角矩形 55"/>
                <p:cNvSpPr/>
                <p:nvPr/>
              </p:nvSpPr>
              <p:spPr>
                <a:xfrm>
                  <a:off x="0" y="0"/>
                  <a:ext cx="859827" cy="83624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6">
                    <a:lumOff val="6666"/>
                  </a:schemeClr>
                </a:solidFill>
                <a:ln w="12700" cap="flat">
                  <a:noFill/>
                  <a:miter lim="400000"/>
                </a:ln>
                <a:effectLst>
                  <a:outerShdw sx="100000" sy="100000" kx="0" ky="0" algn="b" rotWithShape="0" blurRad="254000" dist="0" dir="0">
                    <a:schemeClr val="accent1">
                      <a:alpha val="11000"/>
                    </a:schemeClr>
                  </a:outerShdw>
                </a:effectLst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 defTabSz="914400">
                    <a:defRPr>
                      <a:solidFill>
                        <a:schemeClr val="accent6">
                          <a:lumOff val="6666"/>
                        </a:schemeClr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</a:p>
              </p:txBody>
            </p:sp>
          </p:grpSp>
          <p:grpSp>
            <p:nvGrpSpPr>
              <p:cNvPr id="276" name="组合 65"/>
              <p:cNvGrpSpPr/>
              <p:nvPr/>
            </p:nvGrpSpPr>
            <p:grpSpPr>
              <a:xfrm>
                <a:off x="271161" y="259370"/>
                <a:ext cx="317503" cy="317504"/>
                <a:chOff x="0" y="0"/>
                <a:chExt cx="317502" cy="317502"/>
              </a:xfrm>
            </p:grpSpPr>
            <p:sp>
              <p:nvSpPr>
                <p:cNvPr id="271" name="PA-图形 217"/>
                <p:cNvSpPr/>
                <p:nvPr/>
              </p:nvSpPr>
              <p:spPr>
                <a:xfrm>
                  <a:off x="0" y="116974"/>
                  <a:ext cx="317503" cy="2005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9050" cap="flat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72" name="PA-图形 217"/>
                <p:cNvSpPr/>
                <p:nvPr/>
              </p:nvSpPr>
              <p:spPr>
                <a:xfrm>
                  <a:off x="0" y="25067"/>
                  <a:ext cx="317503" cy="9191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19050" cap="flat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73" name="PA-图形 217"/>
                <p:cNvSpPr/>
                <p:nvPr/>
              </p:nvSpPr>
              <p:spPr>
                <a:xfrm>
                  <a:off x="91909" y="167106"/>
                  <a:ext cx="150397" cy="10026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74" name="PA-图形 217"/>
                <p:cNvSpPr/>
                <p:nvPr/>
              </p:nvSpPr>
              <p:spPr>
                <a:xfrm flipH="1">
                  <a:off x="91909" y="0"/>
                  <a:ext cx="1" cy="66844"/>
                </a:xfrm>
                <a:prstGeom prst="line">
                  <a:avLst/>
                </a:pr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75" name="PA-图形 217"/>
                <p:cNvSpPr/>
                <p:nvPr/>
              </p:nvSpPr>
              <p:spPr>
                <a:xfrm>
                  <a:off x="225594" y="0"/>
                  <a:ext cx="1" cy="66844"/>
                </a:xfrm>
                <a:prstGeom prst="line">
                  <a:avLst/>
                </a:pr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</p:grpSp>
      <p:sp>
        <p:nvSpPr>
          <p:cNvPr id="279" name="PA-文本框 61"/>
          <p:cNvSpPr txBox="1"/>
          <p:nvPr/>
        </p:nvSpPr>
        <p:spPr>
          <a:xfrm>
            <a:off x="5351577" y="1044487"/>
            <a:ext cx="1488848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pc="300" sz="4800">
                <a:latin typeface="OPPOSans B"/>
                <a:ea typeface="OPPOSans B"/>
                <a:cs typeface="OPPOSans B"/>
                <a:sym typeface="OPPOSans B"/>
              </a:defRPr>
            </a:lvl1pPr>
          </a:lstStyle>
          <a:p>
            <a:pPr/>
            <a:r>
              <a:t>目录</a:t>
            </a:r>
          </a:p>
        </p:txBody>
      </p:sp>
      <p:sp>
        <p:nvSpPr>
          <p:cNvPr id="280" name="PA-文本框 62"/>
          <p:cNvSpPr txBox="1"/>
          <p:nvPr/>
        </p:nvSpPr>
        <p:spPr>
          <a:xfrm>
            <a:off x="4184901" y="1962248"/>
            <a:ext cx="3822198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400">
                <a:solidFill>
                  <a:schemeClr val="accent1"/>
                </a:solidFill>
              </a:defRPr>
            </a:lvl1pPr>
          </a:lstStyle>
          <a:p>
            <a:pPr/>
            <a:r>
              <a:t>CONTENTS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ntr" nodeType="after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Class="entr" nodeType="after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8" grpId="4"/>
      <p:bldP build="whole" bldLvl="1" animBg="1" rev="0" advAuto="0" spid="257" grpId="2"/>
      <p:bldP build="whole" bldLvl="1" animBg="1" rev="0" advAuto="0" spid="246" grpId="1"/>
      <p:bldP build="whole" bldLvl="1" animBg="1" rev="0" advAuto="0" spid="266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PA-组合 54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301" name="组合 55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282" name="PA-Graphic 58" descr="PA-Graphic 58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289" name="组合 59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283" name="PA-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84" name="PA-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85" name="PA-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86" name="PA-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87" name="PA-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88" name="PA-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294" name="组合 60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290" name="PA-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91" name="PA-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92" name="PA-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93" name="PA-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300" name="组合 61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295" name="PA-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96" name="PA-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97" name="PA-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98" name="PA-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99" name="PA-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302" name="PA-直接连接符 56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3" name="PA-直接连接符 57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05" name="文本占位符 24"/>
          <p:cNvSpPr txBox="1"/>
          <p:nvPr/>
        </p:nvSpPr>
        <p:spPr>
          <a:xfrm>
            <a:off x="5544820" y="2082800"/>
            <a:ext cx="1102361" cy="96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defTabSz="397763">
              <a:lnSpc>
                <a:spcPct val="90000"/>
              </a:lnSpc>
              <a:spcBef>
                <a:spcPts val="800"/>
              </a:spcBef>
              <a:defRPr b="1" sz="5742">
                <a:latin typeface="OPPOSans R"/>
                <a:ea typeface="OPPOSans R"/>
                <a:cs typeface="OPPOSans R"/>
                <a:sym typeface="OPPOSans R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306" name="文本占位符 26"/>
          <p:cNvSpPr/>
          <p:nvPr>
            <p:ph type="body" idx="21"/>
          </p:nvPr>
        </p:nvSpPr>
        <p:spPr>
          <a:xfrm>
            <a:off x="4029075" y="3634989"/>
            <a:ext cx="4133850" cy="838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工作概况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6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组合 5"/>
          <p:cNvGrpSpPr/>
          <p:nvPr/>
        </p:nvGrpSpPr>
        <p:grpSpPr>
          <a:xfrm>
            <a:off x="3439829" y="1211262"/>
            <a:ext cx="5312343" cy="5312343"/>
            <a:chOff x="0" y="0"/>
            <a:chExt cx="5312342" cy="5312342"/>
          </a:xfrm>
        </p:grpSpPr>
        <p:sp>
          <p:nvSpPr>
            <p:cNvPr id="308" name="椭圆 51"/>
            <p:cNvSpPr/>
            <p:nvPr/>
          </p:nvSpPr>
          <p:spPr>
            <a:xfrm flipH="1">
              <a:off x="0" y="-1"/>
              <a:ext cx="5312343" cy="5312344"/>
            </a:xfrm>
            <a:prstGeom prst="ellipse">
              <a:avLst/>
            </a:prstGeom>
            <a:noFill/>
            <a:ln w="6350" cap="flat">
              <a:solidFill>
                <a:srgbClr val="C4C2FE">
                  <a:alpha val="50000"/>
                </a:srgbClr>
              </a:solidFill>
              <a:prstDash val="sys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309" name="椭圆 50"/>
            <p:cNvSpPr/>
            <p:nvPr/>
          </p:nvSpPr>
          <p:spPr>
            <a:xfrm>
              <a:off x="-1" y="-1"/>
              <a:ext cx="5312344" cy="5312344"/>
            </a:xfrm>
            <a:prstGeom prst="ellipse">
              <a:avLst/>
            </a:prstGeom>
            <a:noFill/>
            <a:ln w="6350" cap="flat">
              <a:solidFill>
                <a:srgbClr val="C4C2FE">
                  <a:alpha val="50000"/>
                </a:srgbClr>
              </a:solidFill>
              <a:prstDash val="sys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sp>
        <p:nvSpPr>
          <p:cNvPr id="311" name="椭圆 2"/>
          <p:cNvSpPr/>
          <p:nvPr/>
        </p:nvSpPr>
        <p:spPr>
          <a:xfrm>
            <a:off x="3721167" y="1492602"/>
            <a:ext cx="4749665" cy="4749664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lumOff val="6666"/>
                  </a:schemeClr>
                </a:solidFill>
              </a:defRPr>
            </a:pPr>
          </a:p>
        </p:txBody>
      </p:sp>
      <p:grpSp>
        <p:nvGrpSpPr>
          <p:cNvPr id="316" name="组合 93"/>
          <p:cNvGrpSpPr/>
          <p:nvPr/>
        </p:nvGrpSpPr>
        <p:grpSpPr>
          <a:xfrm>
            <a:off x="3934145" y="2002636"/>
            <a:ext cx="300569" cy="301333"/>
            <a:chOff x="0" y="0"/>
            <a:chExt cx="300568" cy="301331"/>
          </a:xfrm>
        </p:grpSpPr>
        <p:grpSp>
          <p:nvGrpSpPr>
            <p:cNvPr id="314" name="组合 41"/>
            <p:cNvGrpSpPr/>
            <p:nvPr/>
          </p:nvGrpSpPr>
          <p:grpSpPr>
            <a:xfrm>
              <a:off x="29939" y="30015"/>
              <a:ext cx="240688" cy="241301"/>
              <a:chOff x="0" y="0"/>
              <a:chExt cx="240687" cy="241300"/>
            </a:xfrm>
          </p:grpSpPr>
          <p:sp>
            <p:nvSpPr>
              <p:cNvPr id="312" name="椭圆 43"/>
              <p:cNvSpPr/>
              <p:nvPr/>
            </p:nvSpPr>
            <p:spPr>
              <a:xfrm>
                <a:off x="0" y="0"/>
                <a:ext cx="240688" cy="241300"/>
              </a:xfrm>
              <a:prstGeom prst="ellipse">
                <a:avLst/>
              </a:prstGeom>
              <a:solidFill>
                <a:srgbClr val="1840D5">
                  <a:alpha val="43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313" name="椭圆 44"/>
              <p:cNvSpPr/>
              <p:nvPr/>
            </p:nvSpPr>
            <p:spPr>
              <a:xfrm>
                <a:off x="39921" y="40039"/>
                <a:ext cx="148143" cy="14852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sp>
          <p:nvSpPr>
            <p:cNvPr id="315" name="椭圆 42"/>
            <p:cNvSpPr/>
            <p:nvPr/>
          </p:nvSpPr>
          <p:spPr>
            <a:xfrm>
              <a:off x="-1" y="0"/>
              <a:ext cx="300570" cy="301332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319" name="Group"/>
          <p:cNvGrpSpPr/>
          <p:nvPr/>
        </p:nvGrpSpPr>
        <p:grpSpPr>
          <a:xfrm>
            <a:off x="605018" y="1730044"/>
            <a:ext cx="2917826" cy="1091546"/>
            <a:chOff x="0" y="0"/>
            <a:chExt cx="2917824" cy="1091544"/>
          </a:xfrm>
        </p:grpSpPr>
        <p:sp>
          <p:nvSpPr>
            <p:cNvPr id="317" name="矩形 75"/>
            <p:cNvSpPr txBox="1"/>
            <p:nvPr/>
          </p:nvSpPr>
          <p:spPr>
            <a:xfrm>
              <a:off x="0" y="386695"/>
              <a:ext cx="2883536" cy="7048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r" defTabSz="914400">
                <a:lnSpc>
                  <a:spcPct val="130000"/>
                </a:lnSpc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查看需求文档，逐条理解分析产品需求，自行分配工作节奏</a:t>
              </a:r>
            </a:p>
          </p:txBody>
        </p:sp>
        <p:sp>
          <p:nvSpPr>
            <p:cNvPr id="318" name="文本框 2"/>
            <p:cNvSpPr txBox="1"/>
            <p:nvPr/>
          </p:nvSpPr>
          <p:spPr>
            <a:xfrm>
              <a:off x="686026" y="0"/>
              <a:ext cx="2231799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r" defTabSz="914400">
                <a:defRPr spc="300">
                  <a:solidFill>
                    <a:schemeClr val="accent1">
                      <a:satOff val="-6651"/>
                      <a:lumOff val="-10352"/>
                    </a:schemeClr>
                  </a:solidFill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chemeClr val="accent1">
                      <a:satOff val="-6651"/>
                      <a:lumOff val="-10352"/>
                    </a:schemeClr>
                  </a:solidFill>
                </a:rPr>
                <a:t>理解分析产品需求</a:t>
              </a:r>
            </a:p>
          </p:txBody>
        </p:sp>
      </p:grpSp>
      <p:grpSp>
        <p:nvGrpSpPr>
          <p:cNvPr id="322" name="Group"/>
          <p:cNvGrpSpPr/>
          <p:nvPr/>
        </p:nvGrpSpPr>
        <p:grpSpPr>
          <a:xfrm>
            <a:off x="605019" y="3459214"/>
            <a:ext cx="2609215" cy="1088305"/>
            <a:chOff x="0" y="0"/>
            <a:chExt cx="2609213" cy="1088304"/>
          </a:xfrm>
        </p:grpSpPr>
        <p:sp>
          <p:nvSpPr>
            <p:cNvPr id="320" name="矩形 78"/>
            <p:cNvSpPr txBox="1"/>
            <p:nvPr/>
          </p:nvSpPr>
          <p:spPr>
            <a:xfrm>
              <a:off x="0" y="383454"/>
              <a:ext cx="2586354" cy="7048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r" defTabSz="914400">
                <a:lnSpc>
                  <a:spcPct val="130000"/>
                </a:lnSpc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关注元素在设计稿中位置大小间距等，对比观察还原度</a:t>
              </a:r>
            </a:p>
          </p:txBody>
        </p:sp>
        <p:sp>
          <p:nvSpPr>
            <p:cNvPr id="321" name="文本框 2"/>
            <p:cNvSpPr txBox="1"/>
            <p:nvPr/>
          </p:nvSpPr>
          <p:spPr>
            <a:xfrm>
              <a:off x="377416" y="0"/>
              <a:ext cx="2231798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r" defTabSz="914400">
                <a:defRPr spc="300">
                  <a:solidFill>
                    <a:schemeClr val="accent1">
                      <a:satOff val="-6651"/>
                      <a:lumOff val="-10352"/>
                    </a:schemeClr>
                  </a:solidFill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chemeClr val="accent1">
                      <a:satOff val="-6651"/>
                      <a:lumOff val="-10352"/>
                    </a:schemeClr>
                  </a:solidFill>
                </a:rPr>
                <a:t>还原UI设计稿</a:t>
              </a:r>
            </a:p>
          </p:txBody>
        </p:sp>
      </p:grpSp>
      <p:grpSp>
        <p:nvGrpSpPr>
          <p:cNvPr id="325" name="Group"/>
          <p:cNvGrpSpPr/>
          <p:nvPr/>
        </p:nvGrpSpPr>
        <p:grpSpPr>
          <a:xfrm>
            <a:off x="972683" y="5237276"/>
            <a:ext cx="2653032" cy="1022966"/>
            <a:chOff x="0" y="0"/>
            <a:chExt cx="2653030" cy="1022965"/>
          </a:xfrm>
        </p:grpSpPr>
        <p:sp>
          <p:nvSpPr>
            <p:cNvPr id="323" name="矩形 81"/>
            <p:cNvSpPr txBox="1"/>
            <p:nvPr/>
          </p:nvSpPr>
          <p:spPr>
            <a:xfrm>
              <a:off x="0" y="318115"/>
              <a:ext cx="2653031" cy="7048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r" defTabSz="914400">
                <a:lnSpc>
                  <a:spcPct val="130000"/>
                </a:lnSpc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与后端同事协作，配合完成各类前后端数据交互</a:t>
              </a:r>
            </a:p>
          </p:txBody>
        </p:sp>
        <p:sp>
          <p:nvSpPr>
            <p:cNvPr id="324" name="文本框 2"/>
            <p:cNvSpPr txBox="1"/>
            <p:nvPr/>
          </p:nvSpPr>
          <p:spPr>
            <a:xfrm>
              <a:off x="421231" y="0"/>
              <a:ext cx="2231798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r" defTabSz="914400">
                <a:defRPr spc="300">
                  <a:solidFill>
                    <a:schemeClr val="accent1">
                      <a:satOff val="-6651"/>
                      <a:lumOff val="-10352"/>
                    </a:schemeClr>
                  </a:solidFill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/>
              <a:r>
                <a:t>协作完成数据交互</a:t>
              </a:r>
            </a:p>
          </p:txBody>
        </p:sp>
      </p:grpSp>
      <p:grpSp>
        <p:nvGrpSpPr>
          <p:cNvPr id="328" name="Group"/>
          <p:cNvGrpSpPr/>
          <p:nvPr/>
        </p:nvGrpSpPr>
        <p:grpSpPr>
          <a:xfrm>
            <a:off x="8663168" y="1730044"/>
            <a:ext cx="2785157" cy="1057256"/>
            <a:chOff x="0" y="0"/>
            <a:chExt cx="2785155" cy="1057255"/>
          </a:xfrm>
        </p:grpSpPr>
        <p:sp>
          <p:nvSpPr>
            <p:cNvPr id="326" name="矩形 84"/>
            <p:cNvSpPr txBox="1"/>
            <p:nvPr/>
          </p:nvSpPr>
          <p:spPr>
            <a:xfrm>
              <a:off x="0" y="352405"/>
              <a:ext cx="2785156" cy="7048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914400">
                <a:lnSpc>
                  <a:spcPct val="130000"/>
                </a:lnSpc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关注负责的任务是否存在后续需求变更或迭代，及时调整</a:t>
              </a:r>
            </a:p>
          </p:txBody>
        </p:sp>
        <p:sp>
          <p:nvSpPr>
            <p:cNvPr id="327" name="文本框 2"/>
            <p:cNvSpPr txBox="1"/>
            <p:nvPr/>
          </p:nvSpPr>
          <p:spPr>
            <a:xfrm>
              <a:off x="5688" y="0"/>
              <a:ext cx="2231798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914400">
                <a:defRPr spc="300">
                  <a:solidFill>
                    <a:schemeClr val="accent1">
                      <a:satOff val="-6651"/>
                      <a:lumOff val="-10352"/>
                    </a:schemeClr>
                  </a:solidFill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/>
              <a:r>
                <a:t>关注后续需求变更</a:t>
              </a:r>
            </a:p>
          </p:txBody>
        </p:sp>
      </p:grpSp>
      <p:grpSp>
        <p:nvGrpSpPr>
          <p:cNvPr id="331" name="Group"/>
          <p:cNvGrpSpPr/>
          <p:nvPr/>
        </p:nvGrpSpPr>
        <p:grpSpPr>
          <a:xfrm>
            <a:off x="8595045" y="5088581"/>
            <a:ext cx="2609214" cy="1435016"/>
            <a:chOff x="0" y="0"/>
            <a:chExt cx="2609213" cy="1435014"/>
          </a:xfrm>
        </p:grpSpPr>
        <p:sp>
          <p:nvSpPr>
            <p:cNvPr id="329" name="矩形 87"/>
            <p:cNvSpPr txBox="1"/>
            <p:nvPr/>
          </p:nvSpPr>
          <p:spPr>
            <a:xfrm>
              <a:off x="0" y="383454"/>
              <a:ext cx="2609214" cy="10515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914400">
                <a:lnSpc>
                  <a:spcPct val="130000"/>
                </a:lnSpc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把握工作进度，确保按时完成开发，自测并交付测试</a:t>
              </a:r>
            </a:p>
          </p:txBody>
        </p:sp>
        <p:sp>
          <p:nvSpPr>
            <p:cNvPr id="330" name="文本框 2"/>
            <p:cNvSpPr txBox="1"/>
            <p:nvPr/>
          </p:nvSpPr>
          <p:spPr>
            <a:xfrm>
              <a:off x="6069" y="0"/>
              <a:ext cx="2474424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914400">
                <a:defRPr spc="300">
                  <a:solidFill>
                    <a:schemeClr val="accent1">
                      <a:satOff val="-6651"/>
                      <a:lumOff val="-10352"/>
                    </a:schemeClr>
                  </a:solidFill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chemeClr val="accent1">
                      <a:satOff val="-6651"/>
                      <a:lumOff val="-10352"/>
                    </a:schemeClr>
                  </a:solidFill>
                </a:rPr>
                <a:t>按时完成交付内容</a:t>
              </a:r>
            </a:p>
          </p:txBody>
        </p:sp>
      </p:grpSp>
      <p:grpSp>
        <p:nvGrpSpPr>
          <p:cNvPr id="334" name="Group"/>
          <p:cNvGrpSpPr/>
          <p:nvPr/>
        </p:nvGrpSpPr>
        <p:grpSpPr>
          <a:xfrm>
            <a:off x="9025514" y="3376022"/>
            <a:ext cx="2889773" cy="1123836"/>
            <a:chOff x="0" y="0"/>
            <a:chExt cx="2889771" cy="1123835"/>
          </a:xfrm>
        </p:grpSpPr>
        <p:sp>
          <p:nvSpPr>
            <p:cNvPr id="332" name="矩形 90"/>
            <p:cNvSpPr txBox="1"/>
            <p:nvPr/>
          </p:nvSpPr>
          <p:spPr>
            <a:xfrm>
              <a:off x="8447" y="418985"/>
              <a:ext cx="2881325" cy="7048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914400">
                <a:lnSpc>
                  <a:spcPct val="130000"/>
                </a:lnSpc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调整优先级修复调优，反馈给测试组的同事，关注是否通过测试</a:t>
              </a:r>
            </a:p>
          </p:txBody>
        </p:sp>
        <p:sp>
          <p:nvSpPr>
            <p:cNvPr id="333" name="文本框 2"/>
            <p:cNvSpPr txBox="1"/>
            <p:nvPr/>
          </p:nvSpPr>
          <p:spPr>
            <a:xfrm>
              <a:off x="0" y="0"/>
              <a:ext cx="2231418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914400">
                <a:defRPr spc="300">
                  <a:solidFill>
                    <a:schemeClr val="accent1">
                      <a:satOff val="-6651"/>
                      <a:lumOff val="-10352"/>
                    </a:schemeClr>
                  </a:solidFill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/>
              <a:r>
                <a:t>配合测试调试调优</a:t>
              </a:r>
            </a:p>
          </p:txBody>
        </p:sp>
      </p:grpSp>
      <p:grpSp>
        <p:nvGrpSpPr>
          <p:cNvPr id="339" name="组合 94"/>
          <p:cNvGrpSpPr/>
          <p:nvPr/>
        </p:nvGrpSpPr>
        <p:grpSpPr>
          <a:xfrm>
            <a:off x="3299145" y="3704068"/>
            <a:ext cx="300569" cy="301333"/>
            <a:chOff x="0" y="0"/>
            <a:chExt cx="300568" cy="301331"/>
          </a:xfrm>
        </p:grpSpPr>
        <p:grpSp>
          <p:nvGrpSpPr>
            <p:cNvPr id="337" name="组合 95"/>
            <p:cNvGrpSpPr/>
            <p:nvPr/>
          </p:nvGrpSpPr>
          <p:grpSpPr>
            <a:xfrm>
              <a:off x="29939" y="30015"/>
              <a:ext cx="240688" cy="241301"/>
              <a:chOff x="0" y="0"/>
              <a:chExt cx="240687" cy="241300"/>
            </a:xfrm>
          </p:grpSpPr>
          <p:sp>
            <p:nvSpPr>
              <p:cNvPr id="335" name="椭圆 97"/>
              <p:cNvSpPr/>
              <p:nvPr/>
            </p:nvSpPr>
            <p:spPr>
              <a:xfrm>
                <a:off x="0" y="0"/>
                <a:ext cx="240688" cy="241300"/>
              </a:xfrm>
              <a:prstGeom prst="ellipse">
                <a:avLst/>
              </a:prstGeom>
              <a:solidFill>
                <a:srgbClr val="1840D5">
                  <a:alpha val="43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336" name="椭圆 98"/>
              <p:cNvSpPr/>
              <p:nvPr/>
            </p:nvSpPr>
            <p:spPr>
              <a:xfrm>
                <a:off x="39921" y="40039"/>
                <a:ext cx="148143" cy="14852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sp>
          <p:nvSpPr>
            <p:cNvPr id="338" name="椭圆 96"/>
            <p:cNvSpPr/>
            <p:nvPr/>
          </p:nvSpPr>
          <p:spPr>
            <a:xfrm>
              <a:off x="-1" y="0"/>
              <a:ext cx="300570" cy="301332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344" name="组合 99"/>
          <p:cNvGrpSpPr/>
          <p:nvPr/>
        </p:nvGrpSpPr>
        <p:grpSpPr>
          <a:xfrm>
            <a:off x="3959545" y="5482068"/>
            <a:ext cx="300569" cy="301333"/>
            <a:chOff x="0" y="0"/>
            <a:chExt cx="300568" cy="301331"/>
          </a:xfrm>
        </p:grpSpPr>
        <p:grpSp>
          <p:nvGrpSpPr>
            <p:cNvPr id="342" name="组合 100"/>
            <p:cNvGrpSpPr/>
            <p:nvPr/>
          </p:nvGrpSpPr>
          <p:grpSpPr>
            <a:xfrm>
              <a:off x="29939" y="30015"/>
              <a:ext cx="240688" cy="241301"/>
              <a:chOff x="0" y="0"/>
              <a:chExt cx="240687" cy="241300"/>
            </a:xfrm>
          </p:grpSpPr>
          <p:sp>
            <p:nvSpPr>
              <p:cNvPr id="340" name="椭圆 102"/>
              <p:cNvSpPr/>
              <p:nvPr/>
            </p:nvSpPr>
            <p:spPr>
              <a:xfrm>
                <a:off x="0" y="0"/>
                <a:ext cx="240688" cy="241300"/>
              </a:xfrm>
              <a:prstGeom prst="ellipse">
                <a:avLst/>
              </a:prstGeom>
              <a:solidFill>
                <a:srgbClr val="1840D5">
                  <a:alpha val="43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341" name="椭圆 103"/>
              <p:cNvSpPr/>
              <p:nvPr/>
            </p:nvSpPr>
            <p:spPr>
              <a:xfrm>
                <a:off x="39921" y="40039"/>
                <a:ext cx="148143" cy="14852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sp>
          <p:nvSpPr>
            <p:cNvPr id="343" name="椭圆 101"/>
            <p:cNvSpPr/>
            <p:nvPr/>
          </p:nvSpPr>
          <p:spPr>
            <a:xfrm>
              <a:off x="-1" y="0"/>
              <a:ext cx="300570" cy="301332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349" name="组合 104"/>
          <p:cNvGrpSpPr/>
          <p:nvPr/>
        </p:nvGrpSpPr>
        <p:grpSpPr>
          <a:xfrm>
            <a:off x="7960045" y="2002636"/>
            <a:ext cx="300569" cy="301333"/>
            <a:chOff x="0" y="0"/>
            <a:chExt cx="300568" cy="301331"/>
          </a:xfrm>
        </p:grpSpPr>
        <p:grpSp>
          <p:nvGrpSpPr>
            <p:cNvPr id="347" name="组合 105"/>
            <p:cNvGrpSpPr/>
            <p:nvPr/>
          </p:nvGrpSpPr>
          <p:grpSpPr>
            <a:xfrm>
              <a:off x="29939" y="30015"/>
              <a:ext cx="240688" cy="241301"/>
              <a:chOff x="0" y="0"/>
              <a:chExt cx="240687" cy="241300"/>
            </a:xfrm>
          </p:grpSpPr>
          <p:sp>
            <p:nvSpPr>
              <p:cNvPr id="345" name="椭圆 107"/>
              <p:cNvSpPr/>
              <p:nvPr/>
            </p:nvSpPr>
            <p:spPr>
              <a:xfrm>
                <a:off x="0" y="0"/>
                <a:ext cx="240688" cy="241300"/>
              </a:xfrm>
              <a:prstGeom prst="ellipse">
                <a:avLst/>
              </a:prstGeom>
              <a:solidFill>
                <a:srgbClr val="1840D5">
                  <a:alpha val="43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346" name="椭圆 108"/>
              <p:cNvSpPr/>
              <p:nvPr/>
            </p:nvSpPr>
            <p:spPr>
              <a:xfrm>
                <a:off x="39921" y="40039"/>
                <a:ext cx="148143" cy="14852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sp>
          <p:nvSpPr>
            <p:cNvPr id="348" name="椭圆 106"/>
            <p:cNvSpPr/>
            <p:nvPr/>
          </p:nvSpPr>
          <p:spPr>
            <a:xfrm>
              <a:off x="-1" y="0"/>
              <a:ext cx="300570" cy="301332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354" name="组合 109"/>
          <p:cNvGrpSpPr/>
          <p:nvPr/>
        </p:nvGrpSpPr>
        <p:grpSpPr>
          <a:xfrm>
            <a:off x="7960045" y="5482068"/>
            <a:ext cx="300569" cy="301333"/>
            <a:chOff x="0" y="0"/>
            <a:chExt cx="300568" cy="301331"/>
          </a:xfrm>
        </p:grpSpPr>
        <p:grpSp>
          <p:nvGrpSpPr>
            <p:cNvPr id="352" name="组合 110"/>
            <p:cNvGrpSpPr/>
            <p:nvPr/>
          </p:nvGrpSpPr>
          <p:grpSpPr>
            <a:xfrm>
              <a:off x="29939" y="30015"/>
              <a:ext cx="240688" cy="241301"/>
              <a:chOff x="0" y="0"/>
              <a:chExt cx="240687" cy="241300"/>
            </a:xfrm>
          </p:grpSpPr>
          <p:sp>
            <p:nvSpPr>
              <p:cNvPr id="350" name="椭圆 112"/>
              <p:cNvSpPr/>
              <p:nvPr/>
            </p:nvSpPr>
            <p:spPr>
              <a:xfrm>
                <a:off x="0" y="0"/>
                <a:ext cx="240688" cy="241300"/>
              </a:xfrm>
              <a:prstGeom prst="ellipse">
                <a:avLst/>
              </a:prstGeom>
              <a:solidFill>
                <a:srgbClr val="1840D5">
                  <a:alpha val="43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351" name="椭圆 113"/>
              <p:cNvSpPr/>
              <p:nvPr/>
            </p:nvSpPr>
            <p:spPr>
              <a:xfrm>
                <a:off x="39921" y="40039"/>
                <a:ext cx="148143" cy="14852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sp>
          <p:nvSpPr>
            <p:cNvPr id="353" name="椭圆 111"/>
            <p:cNvSpPr/>
            <p:nvPr/>
          </p:nvSpPr>
          <p:spPr>
            <a:xfrm>
              <a:off x="-1" y="0"/>
              <a:ext cx="300570" cy="301332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359" name="组合 114"/>
          <p:cNvGrpSpPr/>
          <p:nvPr/>
        </p:nvGrpSpPr>
        <p:grpSpPr>
          <a:xfrm>
            <a:off x="8595045" y="3704068"/>
            <a:ext cx="300569" cy="301333"/>
            <a:chOff x="0" y="0"/>
            <a:chExt cx="300568" cy="301331"/>
          </a:xfrm>
        </p:grpSpPr>
        <p:grpSp>
          <p:nvGrpSpPr>
            <p:cNvPr id="357" name="组合 115"/>
            <p:cNvGrpSpPr/>
            <p:nvPr/>
          </p:nvGrpSpPr>
          <p:grpSpPr>
            <a:xfrm>
              <a:off x="29939" y="30015"/>
              <a:ext cx="240688" cy="241301"/>
              <a:chOff x="0" y="0"/>
              <a:chExt cx="240687" cy="241300"/>
            </a:xfrm>
          </p:grpSpPr>
          <p:sp>
            <p:nvSpPr>
              <p:cNvPr id="355" name="椭圆 117"/>
              <p:cNvSpPr/>
              <p:nvPr/>
            </p:nvSpPr>
            <p:spPr>
              <a:xfrm>
                <a:off x="0" y="0"/>
                <a:ext cx="240688" cy="241300"/>
              </a:xfrm>
              <a:prstGeom prst="ellipse">
                <a:avLst/>
              </a:prstGeom>
              <a:solidFill>
                <a:srgbClr val="1840D5">
                  <a:alpha val="43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356" name="椭圆 118"/>
              <p:cNvSpPr/>
              <p:nvPr/>
            </p:nvSpPr>
            <p:spPr>
              <a:xfrm>
                <a:off x="39921" y="40039"/>
                <a:ext cx="148143" cy="14852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sp>
          <p:nvSpPr>
            <p:cNvPr id="358" name="椭圆 116"/>
            <p:cNvSpPr/>
            <p:nvPr/>
          </p:nvSpPr>
          <p:spPr>
            <a:xfrm>
              <a:off x="-1" y="0"/>
              <a:ext cx="300570" cy="301332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sp>
        <p:nvSpPr>
          <p:cNvPr id="360" name="文本占位符 4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361188">
              <a:spcBef>
                <a:spcPts val="700"/>
              </a:spcBef>
              <a:defRPr spc="237" sz="2212"/>
            </a:lvl1pPr>
          </a:lstStyle>
          <a:p>
            <a:pPr/>
            <a:r>
              <a:t>工作概况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9"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Class="entr" nodeType="after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3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7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4" grpId="5"/>
      <p:bldP build="whole" bldLvl="1" animBg="1" rev="0" advAuto="0" spid="322" grpId="2"/>
      <p:bldP build="whole" bldLvl="1" animBg="1" rev="0" advAuto="0" spid="325" grpId="3"/>
      <p:bldP build="whole" bldLvl="1" animBg="1" rev="0" advAuto="0" spid="331" grpId="4"/>
      <p:bldP build="whole" bldLvl="1" animBg="1" rev="0" advAuto="0" spid="319" grpId="1"/>
      <p:bldP build="whole" bldLvl="1" animBg="1" rev="0" advAuto="0" spid="328" grpId="6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PA-组合 46"/>
          <p:cNvGrpSpPr/>
          <p:nvPr/>
        </p:nvGrpSpPr>
        <p:grpSpPr>
          <a:xfrm>
            <a:off x="294059" y="6369341"/>
            <a:ext cx="59719" cy="394017"/>
            <a:chOff x="0" y="0"/>
            <a:chExt cx="59717" cy="394015"/>
          </a:xfrm>
        </p:grpSpPr>
        <p:sp>
          <p:nvSpPr>
            <p:cNvPr id="362" name="PA-椭圆 49"/>
            <p:cNvSpPr/>
            <p:nvPr/>
          </p:nvSpPr>
          <p:spPr>
            <a:xfrm>
              <a:off x="0" y="0"/>
              <a:ext cx="59718" cy="59719"/>
            </a:xfrm>
            <a:prstGeom prst="ellipse">
              <a:avLst/>
            </a:prstGeom>
            <a:solidFill>
              <a:srgbClr val="1840D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363" name="PA-椭圆 50"/>
            <p:cNvSpPr/>
            <p:nvPr/>
          </p:nvSpPr>
          <p:spPr>
            <a:xfrm>
              <a:off x="0" y="250722"/>
              <a:ext cx="59718" cy="59719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364" name="PA-椭圆 51"/>
            <p:cNvSpPr/>
            <p:nvPr/>
          </p:nvSpPr>
          <p:spPr>
            <a:xfrm>
              <a:off x="0" y="167148"/>
              <a:ext cx="59718" cy="59719"/>
            </a:xfrm>
            <a:prstGeom prst="ellipse">
              <a:avLst/>
            </a:prstGeom>
            <a:solidFill>
              <a:srgbClr val="5A5C6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365" name="PA-椭圆 52"/>
            <p:cNvSpPr/>
            <p:nvPr/>
          </p:nvSpPr>
          <p:spPr>
            <a:xfrm>
              <a:off x="0" y="334297"/>
              <a:ext cx="59718" cy="59719"/>
            </a:xfrm>
            <a:prstGeom prst="ellipse">
              <a:avLst/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  <p:sp>
          <p:nvSpPr>
            <p:cNvPr id="366" name="PA-椭圆 53"/>
            <p:cNvSpPr/>
            <p:nvPr/>
          </p:nvSpPr>
          <p:spPr>
            <a:xfrm>
              <a:off x="0" y="83574"/>
              <a:ext cx="59718" cy="59719"/>
            </a:xfrm>
            <a:prstGeom prst="ellipse">
              <a:avLst/>
            </a:prstGeom>
            <a:solidFill>
              <a:srgbClr val="00000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lumOff val="6666"/>
                    </a:schemeClr>
                  </a:solidFill>
                </a:defRPr>
              </a:pPr>
            </a:p>
          </p:txBody>
        </p:sp>
      </p:grpSp>
      <p:grpSp>
        <p:nvGrpSpPr>
          <p:cNvPr id="390" name="PA-组合 54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387" name="组合 55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368" name="PA-Graphic 58" descr="PA-Graphic 58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375" name="组合 59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369" name="PA-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70" name="PA-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71" name="PA-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72" name="PA-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73" name="PA-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74" name="PA-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380" name="组合 60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376" name="PA-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77" name="PA-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78" name="PA-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79" name="PA-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386" name="组合 61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381" name="PA-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82" name="PA-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83" name="PA-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84" name="PA-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385" name="PA-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388" name="PA-直接连接符 56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9" name="PA-直接连接符 57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91" name="文本占位符 24"/>
          <p:cNvSpPr txBox="1"/>
          <p:nvPr/>
        </p:nvSpPr>
        <p:spPr>
          <a:xfrm>
            <a:off x="5462270" y="2108200"/>
            <a:ext cx="1216661" cy="96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defTabSz="397763">
              <a:lnSpc>
                <a:spcPct val="90000"/>
              </a:lnSpc>
              <a:spcBef>
                <a:spcPts val="800"/>
              </a:spcBef>
              <a:defRPr b="1" sz="5742">
                <a:latin typeface="OPPOSans R"/>
                <a:ea typeface="OPPOSans R"/>
                <a:cs typeface="OPPOSans R"/>
                <a:sym typeface="OPPOSans R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392" name="文本占位符 26"/>
          <p:cNvSpPr/>
          <p:nvPr>
            <p:ph type="body" idx="21"/>
          </p:nvPr>
        </p:nvSpPr>
        <p:spPr>
          <a:xfrm>
            <a:off x="4029075" y="3634989"/>
            <a:ext cx="4133850" cy="838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工作成果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图片 22" descr="图片 22"/>
          <p:cNvPicPr>
            <a:picLocks noChangeAspect="1"/>
          </p:cNvPicPr>
          <p:nvPr/>
        </p:nvPicPr>
        <p:blipFill>
          <a:blip r:embed="rId2">
            <a:extLst/>
          </a:blip>
          <a:srcRect l="8175" t="23876" r="3269" b="0"/>
          <a:stretch>
            <a:fillRect/>
          </a:stretch>
        </p:blipFill>
        <p:spPr>
          <a:xfrm>
            <a:off x="3719471" y="1098894"/>
            <a:ext cx="12192559" cy="5765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01" name="Group"/>
          <p:cNvGrpSpPr/>
          <p:nvPr/>
        </p:nvGrpSpPr>
        <p:grpSpPr>
          <a:xfrm>
            <a:off x="909029" y="1892300"/>
            <a:ext cx="6944688" cy="911482"/>
            <a:chOff x="0" y="0"/>
            <a:chExt cx="6944685" cy="911481"/>
          </a:xfrm>
        </p:grpSpPr>
        <p:grpSp>
          <p:nvGrpSpPr>
            <p:cNvPr id="397" name="Group"/>
            <p:cNvGrpSpPr/>
            <p:nvPr/>
          </p:nvGrpSpPr>
          <p:grpSpPr>
            <a:xfrm>
              <a:off x="6075969" y="0"/>
              <a:ext cx="868717" cy="908908"/>
              <a:chOff x="0" y="0"/>
              <a:chExt cx="868715" cy="908907"/>
            </a:xfrm>
          </p:grpSpPr>
          <p:sp>
            <p:nvSpPr>
              <p:cNvPr id="395" name="椭圆 6"/>
              <p:cNvSpPr/>
              <p:nvPr/>
            </p:nvSpPr>
            <p:spPr>
              <a:xfrm>
                <a:off x="0" y="0"/>
                <a:ext cx="868716" cy="908908"/>
              </a:xfrm>
              <a:prstGeom prst="ellipse">
                <a:avLst/>
              </a:prstGeom>
              <a:noFill/>
              <a:ln w="19050" cap="flat">
                <a:solidFill>
                  <a:schemeClr val="accent1"/>
                </a:solidFill>
                <a:prstDash val="solid"/>
                <a:miter lim="800000"/>
              </a:ln>
              <a:effectLst>
                <a:outerShdw sx="100000" sy="100000" kx="0" ky="0" algn="b" rotWithShape="0" blurRad="25400" dist="139700" dir="1800000">
                  <a:schemeClr val="accent1">
                    <a:alpha val="19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396" name="文本框 1"/>
              <p:cNvSpPr txBox="1"/>
              <p:nvPr/>
            </p:nvSpPr>
            <p:spPr>
              <a:xfrm>
                <a:off x="177800" y="228600"/>
                <a:ext cx="612686" cy="6375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3600">
                    <a:solidFill>
                      <a:srgbClr val="262626"/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lvl1pPr>
              </a:lstStyle>
              <a:p>
                <a:pPr/>
                <a:r>
                  <a:t>01</a:t>
                </a:r>
              </a:p>
            </p:txBody>
          </p:sp>
        </p:grpSp>
        <p:grpSp>
          <p:nvGrpSpPr>
            <p:cNvPr id="400" name="Group"/>
            <p:cNvGrpSpPr/>
            <p:nvPr/>
          </p:nvGrpSpPr>
          <p:grpSpPr>
            <a:xfrm>
              <a:off x="0" y="0"/>
              <a:ext cx="5673353" cy="911482"/>
              <a:chOff x="0" y="0"/>
              <a:chExt cx="5673352" cy="911481"/>
            </a:xfrm>
          </p:grpSpPr>
          <p:pic>
            <p:nvPicPr>
              <p:cNvPr id="398" name="图形 7" descr="图形 7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5269090" y="0"/>
                <a:ext cx="404263" cy="4042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99" name="文本框 2"/>
              <p:cNvSpPr txBox="1"/>
              <p:nvPr/>
            </p:nvSpPr>
            <p:spPr>
              <a:xfrm>
                <a:off x="0" y="464441"/>
                <a:ext cx="5673353" cy="447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 algn="r" defTabSz="914400">
                  <a:defRPr spc="375" sz="2000">
                    <a:latin typeface="OPPOSans B"/>
                    <a:ea typeface="OPPOSans B"/>
                    <a:cs typeface="OPPOSans B"/>
                    <a:sym typeface="OPPOSans B"/>
                  </a:defRPr>
                </a:pPr>
                <a:r>
                  <a:t>熟悉</a:t>
                </a:r>
                <a:r>
                  <a:rPr>
                    <a:solidFill>
                      <a:schemeClr val="accent1">
                        <a:satOff val="-6651"/>
                        <a:lumOff val="-10352"/>
                      </a:schemeClr>
                    </a:solidFill>
                  </a:rPr>
                  <a:t>公司</a:t>
                </a:r>
              </a:p>
            </p:txBody>
          </p:sp>
        </p:grpSp>
      </p:grpSp>
      <p:sp>
        <p:nvSpPr>
          <p:cNvPr id="402" name="文本框 3"/>
          <p:cNvSpPr txBox="1"/>
          <p:nvPr/>
        </p:nvSpPr>
        <p:spPr>
          <a:xfrm>
            <a:off x="1460060" y="2830673"/>
            <a:ext cx="5122324" cy="2735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 defTabSz="914400">
              <a:lnSpc>
                <a:spcPct val="13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在入职的前几周，作为一个新员工需要知道很多事情，这个时候</a:t>
            </a:r>
            <a:r>
              <a:rPr b="1"/>
              <a:t>新员工培训</a:t>
            </a:r>
            <a:r>
              <a:t>对我在公司层面上的熟悉起到了很好的引导作用；</a:t>
            </a:r>
          </a:p>
          <a:p>
            <a:pPr algn="r" defTabSz="914400">
              <a:lnSpc>
                <a:spcPct val="13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</a:p>
          <a:p>
            <a:pPr algn="r" defTabSz="914400">
              <a:lnSpc>
                <a:spcPct val="13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新员工培训有效且高效的让我了解了公司的发展历史、文化、组织结构、规范制度、常用系统等信息，帮助我明确了自己工作的职责和标准，从而让我能更快地适应新的环境和工作岗位。</a:t>
            </a:r>
          </a:p>
        </p:txBody>
      </p:sp>
      <p:sp>
        <p:nvSpPr>
          <p:cNvPr id="403" name="直接连接符 44"/>
          <p:cNvSpPr/>
          <p:nvPr/>
        </p:nvSpPr>
        <p:spPr>
          <a:xfrm>
            <a:off x="8365936" y="2346754"/>
            <a:ext cx="980942" cy="1"/>
          </a:xfrm>
          <a:prstGeom prst="line">
            <a:avLst/>
          </a:prstGeom>
          <a:ln w="6350">
            <a:solidFill>
              <a:srgbClr val="000000"/>
            </a:solidFill>
            <a:miter/>
            <a:headEnd type="oval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426" name="组合 94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423" name="组合 95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404" name="图形 98" descr="图形 98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411" name="组合 99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405" name="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06" name="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07" name="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08" name="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09" name="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10" name="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416" name="组合 100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412" name="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13" name="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14" name="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15" name="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422" name="组合 101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417" name="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18" name="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19" name="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20" name="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21" name="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424" name="直接连接符 96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5" name="直接连接符 97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427" name="文本占位符 2"/>
          <p:cNvSpPr txBox="1"/>
          <p:nvPr>
            <p:ph type="body" sz="quarter" idx="1"/>
          </p:nvPr>
        </p:nvSpPr>
        <p:spPr>
          <a:xfrm>
            <a:off x="5142664" y="587864"/>
            <a:ext cx="1906672" cy="487379"/>
          </a:xfrm>
          <a:prstGeom prst="rect">
            <a:avLst/>
          </a:prstGeom>
        </p:spPr>
        <p:txBody>
          <a:bodyPr/>
          <a:lstStyle>
            <a:lvl1pPr defTabSz="361188">
              <a:spcBef>
                <a:spcPts val="700"/>
              </a:spcBef>
              <a:defRPr spc="237" sz="2212"/>
            </a:lvl1pPr>
          </a:lstStyle>
          <a:p>
            <a:pPr/>
            <a:r>
              <a:t>适应和融入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7" dur="1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3" grpId="1"/>
      <p:bldP build="whole" bldLvl="1" animBg="1" rev="0" advAuto="0" spid="401" grpId="2"/>
      <p:bldP build="whole" bldLvl="1" animBg="1" rev="0" advAuto="0" spid="402" grpId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图片 22" descr="图片 22"/>
          <p:cNvPicPr>
            <a:picLocks noChangeAspect="1"/>
          </p:cNvPicPr>
          <p:nvPr/>
        </p:nvPicPr>
        <p:blipFill>
          <a:blip r:embed="rId2">
            <a:extLst/>
          </a:blip>
          <a:srcRect l="8175" t="23876" r="3269" b="0"/>
          <a:stretch>
            <a:fillRect/>
          </a:stretch>
        </p:blipFill>
        <p:spPr>
          <a:xfrm>
            <a:off x="-2934736" y="1127738"/>
            <a:ext cx="12192001" cy="576553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40" name="Group"/>
          <p:cNvGrpSpPr/>
          <p:nvPr/>
        </p:nvGrpSpPr>
        <p:grpSpPr>
          <a:xfrm>
            <a:off x="4600352" y="1555962"/>
            <a:ext cx="7021859" cy="914658"/>
            <a:chOff x="0" y="0"/>
            <a:chExt cx="7021857" cy="914657"/>
          </a:xfrm>
        </p:grpSpPr>
        <p:grpSp>
          <p:nvGrpSpPr>
            <p:cNvPr id="432" name="Group"/>
            <p:cNvGrpSpPr/>
            <p:nvPr/>
          </p:nvGrpSpPr>
          <p:grpSpPr>
            <a:xfrm>
              <a:off x="0" y="5749"/>
              <a:ext cx="868716" cy="908909"/>
              <a:chOff x="0" y="0"/>
              <a:chExt cx="868715" cy="908907"/>
            </a:xfrm>
          </p:grpSpPr>
          <p:sp>
            <p:nvSpPr>
              <p:cNvPr id="430" name="椭圆 35"/>
              <p:cNvSpPr/>
              <p:nvPr/>
            </p:nvSpPr>
            <p:spPr>
              <a:xfrm>
                <a:off x="0" y="0"/>
                <a:ext cx="868716" cy="908908"/>
              </a:xfrm>
              <a:prstGeom prst="ellipse">
                <a:avLst/>
              </a:prstGeom>
              <a:noFill/>
              <a:ln w="19050" cap="flat">
                <a:solidFill>
                  <a:schemeClr val="accent1"/>
                </a:solidFill>
                <a:prstDash val="solid"/>
                <a:miter lim="800000"/>
              </a:ln>
              <a:effectLst>
                <a:outerShdw sx="100000" sy="100000" kx="0" ky="0" algn="b" rotWithShape="0" blurRad="25400" dist="139700" dir="1800000">
                  <a:schemeClr val="accent1">
                    <a:alpha val="19000"/>
                  </a:scheme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431" name="文本框 1"/>
              <p:cNvSpPr txBox="1"/>
              <p:nvPr/>
            </p:nvSpPr>
            <p:spPr>
              <a:xfrm>
                <a:off x="173896" y="216550"/>
                <a:ext cx="612687" cy="6375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3600">
                    <a:solidFill>
                      <a:srgbClr val="262626"/>
                    </a:solidFill>
                    <a:latin typeface="OPPOSans R"/>
                    <a:ea typeface="OPPOSans R"/>
                    <a:cs typeface="OPPOSans R"/>
                    <a:sym typeface="OPPOSans R"/>
                  </a:defRPr>
                </a:lvl1pPr>
              </a:lstStyle>
              <a:p>
                <a:pPr/>
                <a:r>
                  <a:t>02</a:t>
                </a:r>
              </a:p>
            </p:txBody>
          </p:sp>
        </p:grpSp>
        <p:grpSp>
          <p:nvGrpSpPr>
            <p:cNvPr id="439" name="Group"/>
            <p:cNvGrpSpPr/>
            <p:nvPr/>
          </p:nvGrpSpPr>
          <p:grpSpPr>
            <a:xfrm>
              <a:off x="1305149" y="0"/>
              <a:ext cx="5716709" cy="826204"/>
              <a:chOff x="0" y="0"/>
              <a:chExt cx="5716708" cy="826203"/>
            </a:xfrm>
          </p:grpSpPr>
          <p:grpSp>
            <p:nvGrpSpPr>
              <p:cNvPr id="437" name="组合 67"/>
              <p:cNvGrpSpPr/>
              <p:nvPr/>
            </p:nvGrpSpPr>
            <p:grpSpPr>
              <a:xfrm>
                <a:off x="31183" y="-1"/>
                <a:ext cx="319010" cy="271160"/>
                <a:chOff x="0" y="0"/>
                <a:chExt cx="319008" cy="271158"/>
              </a:xfrm>
            </p:grpSpPr>
            <p:sp>
              <p:nvSpPr>
                <p:cNvPr id="433" name="图形 230"/>
                <p:cNvSpPr/>
                <p:nvPr/>
              </p:nvSpPr>
              <p:spPr>
                <a:xfrm>
                  <a:off x="0" y="-1"/>
                  <a:ext cx="319009" cy="1"/>
                </a:xfrm>
                <a:prstGeom prst="line">
                  <a:avLst/>
                </a:pr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34" name="图形 230"/>
                <p:cNvSpPr/>
                <p:nvPr/>
              </p:nvSpPr>
              <p:spPr>
                <a:xfrm>
                  <a:off x="31900" y="3"/>
                  <a:ext cx="255209" cy="207358"/>
                </a:xfrm>
                <a:prstGeom prst="rect">
                  <a:avLst/>
                </a:pr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35" name="图形 230"/>
                <p:cNvSpPr/>
                <p:nvPr/>
              </p:nvSpPr>
              <p:spPr>
                <a:xfrm>
                  <a:off x="143554" y="63801"/>
                  <a:ext cx="39877" cy="7975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36" name="图形 230"/>
                <p:cNvSpPr/>
                <p:nvPr/>
              </p:nvSpPr>
              <p:spPr>
                <a:xfrm>
                  <a:off x="95702" y="207356"/>
                  <a:ext cx="127605" cy="6380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19050" cap="rnd">
                  <a:solidFill>
                    <a:schemeClr val="accent1">
                      <a:alpha val="78000"/>
                    </a:scheme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sp>
            <p:nvSpPr>
              <p:cNvPr id="438" name="文本框 2"/>
              <p:cNvSpPr txBox="1"/>
              <p:nvPr/>
            </p:nvSpPr>
            <p:spPr>
              <a:xfrm>
                <a:off x="0" y="379163"/>
                <a:ext cx="5716709" cy="447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 defTabSz="914400">
                  <a:defRPr spc="375" sz="2000">
                    <a:latin typeface="OPPOSans B"/>
                    <a:ea typeface="OPPOSans B"/>
                    <a:cs typeface="OPPOSans B"/>
                    <a:sym typeface="OPPOSans B"/>
                  </a:defRPr>
                </a:pPr>
                <a:r>
                  <a:t>熟悉</a:t>
                </a:r>
                <a:r>
                  <a:rPr>
                    <a:solidFill>
                      <a:schemeClr val="accent1">
                        <a:satOff val="-6651"/>
                        <a:lumOff val="-10352"/>
                      </a:schemeClr>
                    </a:solidFill>
                  </a:rPr>
                  <a:t>团队</a:t>
                </a:r>
              </a:p>
            </p:txBody>
          </p:sp>
        </p:grpSp>
      </p:grpSp>
      <p:sp>
        <p:nvSpPr>
          <p:cNvPr id="441" name="文本框 3"/>
          <p:cNvSpPr txBox="1"/>
          <p:nvPr/>
        </p:nvSpPr>
        <p:spPr>
          <a:xfrm>
            <a:off x="5905500" y="2451662"/>
            <a:ext cx="5716712" cy="3478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30000"/>
              </a:lnSpc>
              <a:defRPr sz="1500">
                <a:solidFill>
                  <a:schemeClr val="accent2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加入一个新的团队中，以下事情是需要快速的知晓的：</a:t>
            </a:r>
          </a:p>
          <a:p>
            <a:pPr defTabSz="914400">
              <a:lnSpc>
                <a:spcPct val="13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1. 团队的成员</a:t>
            </a:r>
          </a:p>
          <a:p>
            <a:pPr defTabSz="914400">
              <a:lnSpc>
                <a:spcPct val="13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2. 团队在做的事情</a:t>
            </a:r>
          </a:p>
          <a:p>
            <a:pPr defTabSz="914400">
              <a:lnSpc>
                <a:spcPct val="13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3. 这些事情的是如何实现的 —— 技术栈、模块划分、依赖关系等</a:t>
            </a:r>
          </a:p>
          <a:p>
            <a:pPr defTabSz="914400">
              <a:lnSpc>
                <a:spcPct val="13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4. 完成一件事情的流程和规范 —— 需求的交付需要经历需求的产生或变更、方案设计、评审设计，排期、实现、自测、测试、及发布等不同的阶段；流程中做好该做的，积极配合，耐心沟通，用好各种系统的同时遵循代码规范，发布规范</a:t>
            </a:r>
          </a:p>
          <a:p>
            <a:pPr defTabSz="914400">
              <a:lnSpc>
                <a:spcPct val="13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5. 个人的定位 —— 大致明确我接下来的职责和需要参与的项目，有针对性的补充知识</a:t>
            </a:r>
          </a:p>
        </p:txBody>
      </p:sp>
      <p:grpSp>
        <p:nvGrpSpPr>
          <p:cNvPr id="464" name="组合 94"/>
          <p:cNvGrpSpPr/>
          <p:nvPr/>
        </p:nvGrpSpPr>
        <p:grpSpPr>
          <a:xfrm>
            <a:off x="11754711" y="-1"/>
            <a:ext cx="179252" cy="6858001"/>
            <a:chOff x="0" y="0"/>
            <a:chExt cx="179251" cy="6857999"/>
          </a:xfrm>
        </p:grpSpPr>
        <p:grpSp>
          <p:nvGrpSpPr>
            <p:cNvPr id="461" name="组合 95"/>
            <p:cNvGrpSpPr/>
            <p:nvPr/>
          </p:nvGrpSpPr>
          <p:grpSpPr>
            <a:xfrm>
              <a:off x="0" y="2700746"/>
              <a:ext cx="179252" cy="1456508"/>
              <a:chOff x="0" y="0"/>
              <a:chExt cx="179251" cy="1456507"/>
            </a:xfrm>
          </p:grpSpPr>
          <p:pic>
            <p:nvPicPr>
              <p:cNvPr id="442" name="图形 98" descr="图形 98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179252" cy="1792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449" name="组合 99"/>
              <p:cNvGrpSpPr/>
              <p:nvPr/>
            </p:nvGrpSpPr>
            <p:grpSpPr>
              <a:xfrm>
                <a:off x="14937" y="456250"/>
                <a:ext cx="149377" cy="126969"/>
                <a:chOff x="0" y="0"/>
                <a:chExt cx="149375" cy="126968"/>
              </a:xfrm>
            </p:grpSpPr>
            <p:sp>
              <p:nvSpPr>
                <p:cNvPr id="443" name="图形 215"/>
                <p:cNvSpPr/>
                <p:nvPr/>
              </p:nvSpPr>
              <p:spPr>
                <a:xfrm>
                  <a:off x="0" y="0"/>
                  <a:ext cx="149376" cy="970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320" y="21600"/>
                      </a:moveTo>
                      <a:lnTo>
                        <a:pt x="0" y="21600"/>
                      </a:lnTo>
                      <a:lnTo>
                        <a:pt x="0" y="0"/>
                      </a:ln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17280" y="2160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44" name="图形 215"/>
                <p:cNvSpPr/>
                <p:nvPr/>
              </p:nvSpPr>
              <p:spPr>
                <a:xfrm>
                  <a:off x="44812" y="56016"/>
                  <a:ext cx="1" cy="1493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45" name="图形 215"/>
                <p:cNvSpPr/>
                <p:nvPr/>
              </p:nvSpPr>
              <p:spPr>
                <a:xfrm>
                  <a:off x="74687" y="97093"/>
                  <a:ext cx="1" cy="22408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46" name="图形 215"/>
                <p:cNvSpPr/>
                <p:nvPr/>
              </p:nvSpPr>
              <p:spPr>
                <a:xfrm>
                  <a:off x="74687" y="41078"/>
                  <a:ext cx="1" cy="29876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47" name="图形 215"/>
                <p:cNvSpPr/>
                <p:nvPr/>
              </p:nvSpPr>
              <p:spPr>
                <a:xfrm>
                  <a:off x="104563" y="26140"/>
                  <a:ext cx="1" cy="44814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48" name="图形 215"/>
                <p:cNvSpPr/>
                <p:nvPr/>
              </p:nvSpPr>
              <p:spPr>
                <a:xfrm>
                  <a:off x="29875" y="126968"/>
                  <a:ext cx="89626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454" name="组合 100"/>
              <p:cNvGrpSpPr/>
              <p:nvPr/>
            </p:nvGrpSpPr>
            <p:grpSpPr>
              <a:xfrm>
                <a:off x="13691" y="889033"/>
                <a:ext cx="151870" cy="129090"/>
                <a:chOff x="0" y="0"/>
                <a:chExt cx="151869" cy="129089"/>
              </a:xfrm>
            </p:grpSpPr>
            <p:sp>
              <p:nvSpPr>
                <p:cNvPr id="450" name="图形 230"/>
                <p:cNvSpPr/>
                <p:nvPr/>
              </p:nvSpPr>
              <p:spPr>
                <a:xfrm>
                  <a:off x="0" y="0"/>
                  <a:ext cx="151870" cy="1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51" name="图形 230"/>
                <p:cNvSpPr/>
                <p:nvPr/>
              </p:nvSpPr>
              <p:spPr>
                <a:xfrm>
                  <a:off x="15186" y="-1"/>
                  <a:ext cx="121497" cy="98717"/>
                </a:xfrm>
                <a:prstGeom prst="rect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52" name="图形 230"/>
                <p:cNvSpPr/>
                <p:nvPr/>
              </p:nvSpPr>
              <p:spPr>
                <a:xfrm>
                  <a:off x="68341" y="30373"/>
                  <a:ext cx="18984" cy="379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10800"/>
                      </a:lnTo>
                      <a:lnTo>
                        <a:pt x="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53" name="图形 230"/>
                <p:cNvSpPr/>
                <p:nvPr/>
              </p:nvSpPr>
              <p:spPr>
                <a:xfrm>
                  <a:off x="45560" y="98715"/>
                  <a:ext cx="60749" cy="303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0800" y="0"/>
                      </a:lnTo>
                      <a:lnTo>
                        <a:pt x="21600" y="2160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</p:grpSp>
          <p:grpSp>
            <p:nvGrpSpPr>
              <p:cNvPr id="460" name="组合 101"/>
              <p:cNvGrpSpPr/>
              <p:nvPr/>
            </p:nvGrpSpPr>
            <p:grpSpPr>
              <a:xfrm>
                <a:off x="18671" y="1314601"/>
                <a:ext cx="141908" cy="141907"/>
                <a:chOff x="0" y="0"/>
                <a:chExt cx="141906" cy="141906"/>
              </a:xfrm>
            </p:grpSpPr>
            <p:sp>
              <p:nvSpPr>
                <p:cNvPr id="455" name="图形 217"/>
                <p:cNvSpPr/>
                <p:nvPr/>
              </p:nvSpPr>
              <p:spPr>
                <a:xfrm>
                  <a:off x="-1" y="52281"/>
                  <a:ext cx="141908" cy="896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9800"/>
                      </a:lnTo>
                      <a:cubicBezTo>
                        <a:pt x="21600" y="20794"/>
                        <a:pt x="21091" y="21600"/>
                        <a:pt x="20463" y="21600"/>
                      </a:cubicBezTo>
                      <a:lnTo>
                        <a:pt x="1137" y="21600"/>
                      </a:lnTo>
                      <a:cubicBezTo>
                        <a:pt x="509" y="21600"/>
                        <a:pt x="0" y="20794"/>
                        <a:pt x="0" y="198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56" name="图形 217"/>
                <p:cNvSpPr/>
                <p:nvPr/>
              </p:nvSpPr>
              <p:spPr>
                <a:xfrm>
                  <a:off x="-1" y="11203"/>
                  <a:ext cx="141908" cy="410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3927"/>
                      </a:moveTo>
                      <a:cubicBezTo>
                        <a:pt x="0" y="1758"/>
                        <a:pt x="509" y="0"/>
                        <a:pt x="1137" y="0"/>
                      </a:cubicBezTo>
                      <a:lnTo>
                        <a:pt x="20463" y="0"/>
                      </a:lnTo>
                      <a:cubicBezTo>
                        <a:pt x="21091" y="0"/>
                        <a:pt x="21600" y="1758"/>
                        <a:pt x="21600" y="3927"/>
                      </a:cubicBezTo>
                      <a:lnTo>
                        <a:pt x="21600" y="21600"/>
                      </a:lnTo>
                      <a:lnTo>
                        <a:pt x="0" y="21600"/>
                      </a:lnTo>
                      <a:lnTo>
                        <a:pt x="0" y="3927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57" name="图形 217"/>
                <p:cNvSpPr/>
                <p:nvPr/>
              </p:nvSpPr>
              <p:spPr>
                <a:xfrm>
                  <a:off x="41078" y="74687"/>
                  <a:ext cx="67220" cy="448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10800"/>
                      </a:moveTo>
                      <a:lnTo>
                        <a:pt x="7200" y="21600"/>
                      </a:lnTo>
                      <a:lnTo>
                        <a:pt x="21600" y="0"/>
                      </a:lnTo>
                    </a:path>
                  </a:pathLst>
                </a:cu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58" name="图形 217"/>
                <p:cNvSpPr/>
                <p:nvPr/>
              </p:nvSpPr>
              <p:spPr>
                <a:xfrm flipH="1">
                  <a:off x="4107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459" name="图形 217"/>
                <p:cNvSpPr/>
                <p:nvPr/>
              </p:nvSpPr>
              <p:spPr>
                <a:xfrm>
                  <a:off x="100828" y="0"/>
                  <a:ext cx="1" cy="29875"/>
                </a:xfrm>
                <a:prstGeom prst="line">
                  <a:avLst/>
                </a:prstGeom>
                <a:noFill/>
                <a:ln w="8382" cap="rnd">
                  <a:solidFill>
                    <a:srgbClr val="A6A6A6">
                      <a:alpha val="78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462" name="直接连接符 96"/>
            <p:cNvSpPr/>
            <p:nvPr/>
          </p:nvSpPr>
          <p:spPr>
            <a:xfrm flipH="1">
              <a:off x="89624" y="-1"/>
              <a:ext cx="1" cy="36830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3" name="直接连接符 97"/>
            <p:cNvSpPr/>
            <p:nvPr/>
          </p:nvSpPr>
          <p:spPr>
            <a:xfrm flipH="1">
              <a:off x="89625" y="6345237"/>
              <a:ext cx="1" cy="512763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465" name="文本占位符 2"/>
          <p:cNvSpPr txBox="1"/>
          <p:nvPr>
            <p:ph type="body" sz="quarter" idx="1"/>
          </p:nvPr>
        </p:nvSpPr>
        <p:spPr>
          <a:xfrm>
            <a:off x="5181989" y="587864"/>
            <a:ext cx="1906673" cy="487379"/>
          </a:xfrm>
          <a:prstGeom prst="rect">
            <a:avLst/>
          </a:prstGeom>
        </p:spPr>
        <p:txBody>
          <a:bodyPr/>
          <a:lstStyle>
            <a:lvl1pPr defTabSz="361188">
              <a:spcBef>
                <a:spcPts val="700"/>
              </a:spcBef>
              <a:defRPr spc="237" sz="2212"/>
            </a:lvl1pPr>
          </a:lstStyle>
          <a:p>
            <a:pPr/>
            <a:r>
              <a:t>适应和融入</a:t>
            </a:r>
          </a:p>
        </p:txBody>
      </p:sp>
      <p:sp>
        <p:nvSpPr>
          <p:cNvPr id="466" name="直接连接符 44"/>
          <p:cNvSpPr/>
          <p:nvPr/>
        </p:nvSpPr>
        <p:spPr>
          <a:xfrm>
            <a:off x="3387536" y="2013291"/>
            <a:ext cx="803142" cy="1"/>
          </a:xfrm>
          <a:prstGeom prst="line">
            <a:avLst/>
          </a:prstGeom>
          <a:ln w="6350">
            <a:solidFill>
              <a:srgbClr val="000000"/>
            </a:solidFill>
            <a:miter/>
            <a:headEnd type="oval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7"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1" grpId="3"/>
      <p:bldP build="whole" bldLvl="1" animBg="1" rev="0" advAuto="0" spid="466" grpId="1"/>
      <p:bldP build="whole" bldLvl="1" animBg="1" rev="0" advAuto="0" spid="440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roup 198"/>
          <p:cNvGrpSpPr/>
          <p:nvPr/>
        </p:nvGrpSpPr>
        <p:grpSpPr>
          <a:xfrm>
            <a:off x="7446326" y="1738313"/>
            <a:ext cx="3529935" cy="2032001"/>
            <a:chOff x="0" y="0"/>
            <a:chExt cx="3529934" cy="2031999"/>
          </a:xfrm>
        </p:grpSpPr>
        <p:sp>
          <p:nvSpPr>
            <p:cNvPr id="468" name="Freeform 45"/>
            <p:cNvSpPr/>
            <p:nvPr/>
          </p:nvSpPr>
          <p:spPr>
            <a:xfrm>
              <a:off x="-1" y="1953535"/>
              <a:ext cx="1778042" cy="784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8862"/>
                  </a:moveTo>
                  <a:cubicBezTo>
                    <a:pt x="0" y="12738"/>
                    <a:pt x="732" y="21600"/>
                    <a:pt x="1904" y="21600"/>
                  </a:cubicBezTo>
                  <a:cubicBezTo>
                    <a:pt x="3075" y="21600"/>
                    <a:pt x="21600" y="21600"/>
                    <a:pt x="21600" y="2160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8862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69" name="Freeform 46"/>
            <p:cNvSpPr/>
            <p:nvPr/>
          </p:nvSpPr>
          <p:spPr>
            <a:xfrm>
              <a:off x="1751892" y="1953535"/>
              <a:ext cx="1778042" cy="784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8862"/>
                  </a:moveTo>
                  <a:cubicBezTo>
                    <a:pt x="21600" y="12738"/>
                    <a:pt x="20867" y="21600"/>
                    <a:pt x="19694" y="21600"/>
                  </a:cubicBezTo>
                  <a:cubicBezTo>
                    <a:pt x="18521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8862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0" name="Freeform 47"/>
            <p:cNvSpPr/>
            <p:nvPr/>
          </p:nvSpPr>
          <p:spPr>
            <a:xfrm>
              <a:off x="347964" y="0"/>
              <a:ext cx="2860152" cy="1959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917" y="0"/>
                  </a:moveTo>
                  <a:cubicBezTo>
                    <a:pt x="683" y="0"/>
                    <a:pt x="683" y="0"/>
                    <a:pt x="683" y="0"/>
                  </a:cubicBezTo>
                  <a:cubicBezTo>
                    <a:pt x="304" y="0"/>
                    <a:pt x="0" y="444"/>
                    <a:pt x="0" y="998"/>
                  </a:cubicBezTo>
                  <a:cubicBezTo>
                    <a:pt x="0" y="4834"/>
                    <a:pt x="0" y="4834"/>
                    <a:pt x="0" y="4834"/>
                  </a:cubicBezTo>
                  <a:cubicBezTo>
                    <a:pt x="0" y="20602"/>
                    <a:pt x="0" y="20602"/>
                    <a:pt x="0" y="20602"/>
                  </a:cubicBezTo>
                  <a:cubicBezTo>
                    <a:pt x="0" y="21156"/>
                    <a:pt x="304" y="21600"/>
                    <a:pt x="683" y="21600"/>
                  </a:cubicBezTo>
                  <a:cubicBezTo>
                    <a:pt x="20917" y="21600"/>
                    <a:pt x="20917" y="21600"/>
                    <a:pt x="20917" y="21600"/>
                  </a:cubicBezTo>
                  <a:cubicBezTo>
                    <a:pt x="21296" y="21600"/>
                    <a:pt x="21600" y="21156"/>
                    <a:pt x="21600" y="20602"/>
                  </a:cubicBezTo>
                  <a:cubicBezTo>
                    <a:pt x="21600" y="998"/>
                    <a:pt x="21600" y="998"/>
                    <a:pt x="21600" y="998"/>
                  </a:cubicBezTo>
                  <a:cubicBezTo>
                    <a:pt x="21600" y="444"/>
                    <a:pt x="21296" y="0"/>
                    <a:pt x="20917" y="0"/>
                  </a:cubicBezTo>
                  <a:close/>
                </a:path>
              </a:pathLst>
            </a:custGeom>
            <a:solidFill>
              <a:srgbClr val="D2D3D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1" name="Freeform 48"/>
            <p:cNvSpPr/>
            <p:nvPr/>
          </p:nvSpPr>
          <p:spPr>
            <a:xfrm>
              <a:off x="358021" y="10058"/>
              <a:ext cx="2842051" cy="19394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11" y="21600"/>
                  </a:moveTo>
                  <a:cubicBezTo>
                    <a:pt x="275" y="21600"/>
                    <a:pt x="0" y="21197"/>
                    <a:pt x="0" y="20704"/>
                  </a:cubicBezTo>
                  <a:cubicBezTo>
                    <a:pt x="0" y="896"/>
                    <a:pt x="0" y="896"/>
                    <a:pt x="0" y="896"/>
                  </a:cubicBezTo>
                  <a:cubicBezTo>
                    <a:pt x="0" y="403"/>
                    <a:pt x="275" y="0"/>
                    <a:pt x="611" y="0"/>
                  </a:cubicBezTo>
                  <a:cubicBezTo>
                    <a:pt x="20974" y="0"/>
                    <a:pt x="20974" y="0"/>
                    <a:pt x="20974" y="0"/>
                  </a:cubicBezTo>
                  <a:cubicBezTo>
                    <a:pt x="21325" y="0"/>
                    <a:pt x="21600" y="403"/>
                    <a:pt x="21600" y="896"/>
                  </a:cubicBezTo>
                  <a:cubicBezTo>
                    <a:pt x="21600" y="20704"/>
                    <a:pt x="21600" y="20704"/>
                    <a:pt x="21600" y="20704"/>
                  </a:cubicBezTo>
                  <a:cubicBezTo>
                    <a:pt x="21600" y="21197"/>
                    <a:pt x="21325" y="21600"/>
                    <a:pt x="20974" y="21600"/>
                  </a:cubicBezTo>
                  <a:lnTo>
                    <a:pt x="611" y="21600"/>
                  </a:lnTo>
                  <a:close/>
                </a:path>
              </a:pathLst>
            </a:custGeom>
            <a:solidFill>
              <a:srgbClr val="18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2" name="Freeform 49"/>
            <p:cNvSpPr/>
            <p:nvPr/>
          </p:nvSpPr>
          <p:spPr>
            <a:xfrm>
              <a:off x="358021" y="1867025"/>
              <a:ext cx="2842051" cy="8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cubicBezTo>
                    <a:pt x="21524" y="3161"/>
                    <a:pt x="21432" y="4741"/>
                    <a:pt x="21325" y="4741"/>
                  </a:cubicBezTo>
                  <a:cubicBezTo>
                    <a:pt x="275" y="4741"/>
                    <a:pt x="275" y="4741"/>
                    <a:pt x="275" y="4741"/>
                  </a:cubicBezTo>
                  <a:cubicBezTo>
                    <a:pt x="153" y="4741"/>
                    <a:pt x="61" y="3161"/>
                    <a:pt x="0" y="0"/>
                  </a:cubicBezTo>
                  <a:cubicBezTo>
                    <a:pt x="0" y="527"/>
                    <a:pt x="0" y="527"/>
                    <a:pt x="0" y="527"/>
                  </a:cubicBezTo>
                  <a:cubicBezTo>
                    <a:pt x="0" y="12117"/>
                    <a:pt x="275" y="21600"/>
                    <a:pt x="611" y="21600"/>
                  </a:cubicBezTo>
                  <a:cubicBezTo>
                    <a:pt x="20974" y="21600"/>
                    <a:pt x="20974" y="21600"/>
                    <a:pt x="20974" y="21600"/>
                  </a:cubicBezTo>
                  <a:cubicBezTo>
                    <a:pt x="21325" y="21600"/>
                    <a:pt x="21600" y="12117"/>
                    <a:pt x="21600" y="527"/>
                  </a:cubicBezTo>
                  <a:lnTo>
                    <a:pt x="21600" y="0"/>
                  </a:lnTo>
                  <a:close/>
                </a:path>
              </a:pathLst>
            </a:custGeom>
            <a:solidFill>
              <a:srgbClr val="0C0D1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3" name="Rectangle 50"/>
            <p:cNvSpPr/>
            <p:nvPr/>
          </p:nvSpPr>
          <p:spPr>
            <a:xfrm>
              <a:off x="-1" y="1921345"/>
              <a:ext cx="3529936" cy="64382"/>
            </a:xfrm>
            <a:prstGeom prst="rect">
              <a:avLst/>
            </a:prstGeom>
            <a:solidFill>
              <a:srgbClr val="D2D6D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4" name="Freeform 51"/>
            <p:cNvSpPr/>
            <p:nvPr/>
          </p:nvSpPr>
          <p:spPr>
            <a:xfrm>
              <a:off x="1510529" y="1921345"/>
              <a:ext cx="506863" cy="36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171" y="12000"/>
                    <a:pt x="943" y="21600"/>
                    <a:pt x="1886" y="21600"/>
                  </a:cubicBezTo>
                  <a:cubicBezTo>
                    <a:pt x="19714" y="21600"/>
                    <a:pt x="19714" y="21600"/>
                    <a:pt x="19714" y="21600"/>
                  </a:cubicBezTo>
                  <a:cubicBezTo>
                    <a:pt x="20657" y="21600"/>
                    <a:pt x="21429" y="1200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5" name="Rectangle 52"/>
            <p:cNvSpPr/>
            <p:nvPr/>
          </p:nvSpPr>
          <p:spPr>
            <a:xfrm>
              <a:off x="452554" y="132784"/>
              <a:ext cx="2652983" cy="1675898"/>
            </a:xfrm>
            <a:prstGeom prst="rect">
              <a:avLst/>
            </a:prstGeom>
            <a:solidFill>
              <a:srgbClr val="0C0D1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6" name="Rectangle 53"/>
            <p:cNvSpPr/>
            <p:nvPr/>
          </p:nvSpPr>
          <p:spPr>
            <a:xfrm flipH="1">
              <a:off x="460600" y="142842"/>
              <a:ext cx="2634880" cy="1657791"/>
            </a:xfrm>
            <a:prstGeom prst="rect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7" name="Oval 54"/>
            <p:cNvSpPr/>
            <p:nvPr/>
          </p:nvSpPr>
          <p:spPr>
            <a:xfrm>
              <a:off x="1761949" y="62367"/>
              <a:ext cx="30172" cy="30181"/>
            </a:xfrm>
            <a:prstGeom prst="ellipse">
              <a:avLst/>
            </a:prstGeom>
            <a:solidFill>
              <a:srgbClr val="2C2C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8" name="Oval 55"/>
            <p:cNvSpPr/>
            <p:nvPr/>
          </p:nvSpPr>
          <p:spPr>
            <a:xfrm>
              <a:off x="1761949" y="60356"/>
              <a:ext cx="30172" cy="28168"/>
            </a:xfrm>
            <a:prstGeom prst="ellipse">
              <a:avLst/>
            </a:prstGeom>
            <a:solidFill>
              <a:srgbClr val="0A0A0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79" name="Oval 56"/>
            <p:cNvSpPr/>
            <p:nvPr/>
          </p:nvSpPr>
          <p:spPr>
            <a:xfrm>
              <a:off x="1767983" y="64380"/>
              <a:ext cx="18104" cy="20119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80" name="Oval 57"/>
            <p:cNvSpPr/>
            <p:nvPr/>
          </p:nvSpPr>
          <p:spPr>
            <a:xfrm>
              <a:off x="1771187" y="69597"/>
              <a:ext cx="11696" cy="11696"/>
            </a:xfrm>
            <a:prstGeom prst="ellipse">
              <a:avLst/>
            </a:prstGeom>
            <a:solidFill>
              <a:srgbClr val="2C99B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81" name="Freeform 58"/>
            <p:cNvSpPr/>
            <p:nvPr/>
          </p:nvSpPr>
          <p:spPr>
            <a:xfrm>
              <a:off x="1771187" y="68591"/>
              <a:ext cx="11696" cy="11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0800"/>
                  </a:moveTo>
                  <a:lnTo>
                    <a:pt x="21600" y="21600"/>
                  </a:lnTo>
                  <a:lnTo>
                    <a:pt x="0" y="10800"/>
                  </a:lnTo>
                  <a:lnTo>
                    <a:pt x="21600" y="0"/>
                  </a:lnTo>
                  <a:lnTo>
                    <a:pt x="21600" y="10800"/>
                  </a:lnTo>
                  <a:close/>
                </a:path>
              </a:pathLst>
            </a:custGeom>
            <a:solidFill>
              <a:schemeClr val="accent6">
                <a:lumOff val="666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</p:grpSp>
      <p:grpSp>
        <p:nvGrpSpPr>
          <p:cNvPr id="497" name="Group 198"/>
          <p:cNvGrpSpPr/>
          <p:nvPr/>
        </p:nvGrpSpPr>
        <p:grpSpPr>
          <a:xfrm>
            <a:off x="1215739" y="1738313"/>
            <a:ext cx="3529935" cy="2032001"/>
            <a:chOff x="0" y="0"/>
            <a:chExt cx="3529934" cy="2031999"/>
          </a:xfrm>
        </p:grpSpPr>
        <p:sp>
          <p:nvSpPr>
            <p:cNvPr id="483" name="Freeform 45"/>
            <p:cNvSpPr/>
            <p:nvPr/>
          </p:nvSpPr>
          <p:spPr>
            <a:xfrm>
              <a:off x="-1" y="1953535"/>
              <a:ext cx="1778042" cy="784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8862"/>
                  </a:moveTo>
                  <a:cubicBezTo>
                    <a:pt x="0" y="12738"/>
                    <a:pt x="732" y="21600"/>
                    <a:pt x="1904" y="21600"/>
                  </a:cubicBezTo>
                  <a:cubicBezTo>
                    <a:pt x="3075" y="21600"/>
                    <a:pt x="21600" y="21600"/>
                    <a:pt x="21600" y="2160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8862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84" name="Freeform 46"/>
            <p:cNvSpPr/>
            <p:nvPr/>
          </p:nvSpPr>
          <p:spPr>
            <a:xfrm>
              <a:off x="1751892" y="1953535"/>
              <a:ext cx="1778042" cy="784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8862"/>
                  </a:moveTo>
                  <a:cubicBezTo>
                    <a:pt x="21600" y="12738"/>
                    <a:pt x="20867" y="21600"/>
                    <a:pt x="19694" y="21600"/>
                  </a:cubicBezTo>
                  <a:cubicBezTo>
                    <a:pt x="18521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8862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85" name="Freeform 47"/>
            <p:cNvSpPr/>
            <p:nvPr/>
          </p:nvSpPr>
          <p:spPr>
            <a:xfrm>
              <a:off x="347964" y="0"/>
              <a:ext cx="2860152" cy="1959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917" y="0"/>
                  </a:moveTo>
                  <a:cubicBezTo>
                    <a:pt x="683" y="0"/>
                    <a:pt x="683" y="0"/>
                    <a:pt x="683" y="0"/>
                  </a:cubicBezTo>
                  <a:cubicBezTo>
                    <a:pt x="304" y="0"/>
                    <a:pt x="0" y="444"/>
                    <a:pt x="0" y="998"/>
                  </a:cubicBezTo>
                  <a:cubicBezTo>
                    <a:pt x="0" y="4834"/>
                    <a:pt x="0" y="4834"/>
                    <a:pt x="0" y="4834"/>
                  </a:cubicBezTo>
                  <a:cubicBezTo>
                    <a:pt x="0" y="20602"/>
                    <a:pt x="0" y="20602"/>
                    <a:pt x="0" y="20602"/>
                  </a:cubicBezTo>
                  <a:cubicBezTo>
                    <a:pt x="0" y="21156"/>
                    <a:pt x="304" y="21600"/>
                    <a:pt x="683" y="21600"/>
                  </a:cubicBezTo>
                  <a:cubicBezTo>
                    <a:pt x="20917" y="21600"/>
                    <a:pt x="20917" y="21600"/>
                    <a:pt x="20917" y="21600"/>
                  </a:cubicBezTo>
                  <a:cubicBezTo>
                    <a:pt x="21296" y="21600"/>
                    <a:pt x="21600" y="21156"/>
                    <a:pt x="21600" y="20602"/>
                  </a:cubicBezTo>
                  <a:cubicBezTo>
                    <a:pt x="21600" y="998"/>
                    <a:pt x="21600" y="998"/>
                    <a:pt x="21600" y="998"/>
                  </a:cubicBezTo>
                  <a:cubicBezTo>
                    <a:pt x="21600" y="444"/>
                    <a:pt x="21296" y="0"/>
                    <a:pt x="20917" y="0"/>
                  </a:cubicBezTo>
                  <a:close/>
                </a:path>
              </a:pathLst>
            </a:custGeom>
            <a:solidFill>
              <a:srgbClr val="D2D3D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86" name="Freeform 48"/>
            <p:cNvSpPr/>
            <p:nvPr/>
          </p:nvSpPr>
          <p:spPr>
            <a:xfrm>
              <a:off x="358021" y="10058"/>
              <a:ext cx="2842051" cy="19394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11" y="21600"/>
                  </a:moveTo>
                  <a:cubicBezTo>
                    <a:pt x="275" y="21600"/>
                    <a:pt x="0" y="21197"/>
                    <a:pt x="0" y="20704"/>
                  </a:cubicBezTo>
                  <a:cubicBezTo>
                    <a:pt x="0" y="896"/>
                    <a:pt x="0" y="896"/>
                    <a:pt x="0" y="896"/>
                  </a:cubicBezTo>
                  <a:cubicBezTo>
                    <a:pt x="0" y="403"/>
                    <a:pt x="275" y="0"/>
                    <a:pt x="611" y="0"/>
                  </a:cubicBezTo>
                  <a:cubicBezTo>
                    <a:pt x="20974" y="0"/>
                    <a:pt x="20974" y="0"/>
                    <a:pt x="20974" y="0"/>
                  </a:cubicBezTo>
                  <a:cubicBezTo>
                    <a:pt x="21325" y="0"/>
                    <a:pt x="21600" y="403"/>
                    <a:pt x="21600" y="896"/>
                  </a:cubicBezTo>
                  <a:cubicBezTo>
                    <a:pt x="21600" y="20704"/>
                    <a:pt x="21600" y="20704"/>
                    <a:pt x="21600" y="20704"/>
                  </a:cubicBezTo>
                  <a:cubicBezTo>
                    <a:pt x="21600" y="21197"/>
                    <a:pt x="21325" y="21600"/>
                    <a:pt x="20974" y="21600"/>
                  </a:cubicBezTo>
                  <a:lnTo>
                    <a:pt x="611" y="21600"/>
                  </a:lnTo>
                  <a:close/>
                </a:path>
              </a:pathLst>
            </a:custGeom>
            <a:solidFill>
              <a:srgbClr val="18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87" name="Freeform 49"/>
            <p:cNvSpPr/>
            <p:nvPr/>
          </p:nvSpPr>
          <p:spPr>
            <a:xfrm>
              <a:off x="358021" y="1867025"/>
              <a:ext cx="2842051" cy="8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cubicBezTo>
                    <a:pt x="21524" y="3161"/>
                    <a:pt x="21432" y="4741"/>
                    <a:pt x="21325" y="4741"/>
                  </a:cubicBezTo>
                  <a:cubicBezTo>
                    <a:pt x="275" y="4741"/>
                    <a:pt x="275" y="4741"/>
                    <a:pt x="275" y="4741"/>
                  </a:cubicBezTo>
                  <a:cubicBezTo>
                    <a:pt x="153" y="4741"/>
                    <a:pt x="61" y="3161"/>
                    <a:pt x="0" y="0"/>
                  </a:cubicBezTo>
                  <a:cubicBezTo>
                    <a:pt x="0" y="527"/>
                    <a:pt x="0" y="527"/>
                    <a:pt x="0" y="527"/>
                  </a:cubicBezTo>
                  <a:cubicBezTo>
                    <a:pt x="0" y="12117"/>
                    <a:pt x="275" y="21600"/>
                    <a:pt x="611" y="21600"/>
                  </a:cubicBezTo>
                  <a:cubicBezTo>
                    <a:pt x="20974" y="21600"/>
                    <a:pt x="20974" y="21600"/>
                    <a:pt x="20974" y="21600"/>
                  </a:cubicBezTo>
                  <a:cubicBezTo>
                    <a:pt x="21325" y="21600"/>
                    <a:pt x="21600" y="12117"/>
                    <a:pt x="21600" y="527"/>
                  </a:cubicBezTo>
                  <a:lnTo>
                    <a:pt x="21600" y="0"/>
                  </a:lnTo>
                  <a:close/>
                </a:path>
              </a:pathLst>
            </a:custGeom>
            <a:solidFill>
              <a:srgbClr val="0C0D1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88" name="Rectangle 50"/>
            <p:cNvSpPr/>
            <p:nvPr/>
          </p:nvSpPr>
          <p:spPr>
            <a:xfrm>
              <a:off x="-1" y="1921345"/>
              <a:ext cx="3529936" cy="64382"/>
            </a:xfrm>
            <a:prstGeom prst="rect">
              <a:avLst/>
            </a:prstGeom>
            <a:solidFill>
              <a:srgbClr val="D2D6D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89" name="Freeform 51"/>
            <p:cNvSpPr/>
            <p:nvPr/>
          </p:nvSpPr>
          <p:spPr>
            <a:xfrm>
              <a:off x="1510529" y="1921345"/>
              <a:ext cx="506863" cy="36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171" y="12000"/>
                    <a:pt x="943" y="21600"/>
                    <a:pt x="1886" y="21600"/>
                  </a:cubicBezTo>
                  <a:cubicBezTo>
                    <a:pt x="19714" y="21600"/>
                    <a:pt x="19714" y="21600"/>
                    <a:pt x="19714" y="21600"/>
                  </a:cubicBezTo>
                  <a:cubicBezTo>
                    <a:pt x="20657" y="21600"/>
                    <a:pt x="21429" y="1200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90" name="Rectangle 52"/>
            <p:cNvSpPr/>
            <p:nvPr/>
          </p:nvSpPr>
          <p:spPr>
            <a:xfrm>
              <a:off x="452554" y="132784"/>
              <a:ext cx="2652983" cy="1675898"/>
            </a:xfrm>
            <a:prstGeom prst="rect">
              <a:avLst/>
            </a:prstGeom>
            <a:solidFill>
              <a:srgbClr val="0C0D1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91" name="Rectangle 53"/>
            <p:cNvSpPr/>
            <p:nvPr/>
          </p:nvSpPr>
          <p:spPr>
            <a:xfrm>
              <a:off x="460600" y="142842"/>
              <a:ext cx="2634880" cy="1657791"/>
            </a:xfrm>
            <a:prstGeom prst="rect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92" name="Oval 54"/>
            <p:cNvSpPr/>
            <p:nvPr/>
          </p:nvSpPr>
          <p:spPr>
            <a:xfrm>
              <a:off x="1761949" y="62367"/>
              <a:ext cx="30172" cy="30181"/>
            </a:xfrm>
            <a:prstGeom prst="ellipse">
              <a:avLst/>
            </a:prstGeom>
            <a:solidFill>
              <a:srgbClr val="2C2C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93" name="Oval 55"/>
            <p:cNvSpPr/>
            <p:nvPr/>
          </p:nvSpPr>
          <p:spPr>
            <a:xfrm>
              <a:off x="1761949" y="60356"/>
              <a:ext cx="30172" cy="28168"/>
            </a:xfrm>
            <a:prstGeom prst="ellipse">
              <a:avLst/>
            </a:prstGeom>
            <a:solidFill>
              <a:srgbClr val="0A0A0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94" name="Oval 56"/>
            <p:cNvSpPr/>
            <p:nvPr/>
          </p:nvSpPr>
          <p:spPr>
            <a:xfrm>
              <a:off x="1767983" y="64380"/>
              <a:ext cx="18104" cy="20119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95" name="Oval 57"/>
            <p:cNvSpPr/>
            <p:nvPr/>
          </p:nvSpPr>
          <p:spPr>
            <a:xfrm>
              <a:off x="1771187" y="69597"/>
              <a:ext cx="11696" cy="11696"/>
            </a:xfrm>
            <a:prstGeom prst="ellipse">
              <a:avLst/>
            </a:prstGeom>
            <a:solidFill>
              <a:srgbClr val="2C99B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96" name="Freeform 58"/>
            <p:cNvSpPr/>
            <p:nvPr/>
          </p:nvSpPr>
          <p:spPr>
            <a:xfrm>
              <a:off x="1771187" y="68591"/>
              <a:ext cx="11696" cy="11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0800"/>
                  </a:moveTo>
                  <a:lnTo>
                    <a:pt x="21600" y="21600"/>
                  </a:lnTo>
                  <a:lnTo>
                    <a:pt x="0" y="10800"/>
                  </a:lnTo>
                  <a:lnTo>
                    <a:pt x="21600" y="0"/>
                  </a:lnTo>
                  <a:lnTo>
                    <a:pt x="21600" y="10800"/>
                  </a:lnTo>
                  <a:close/>
                </a:path>
              </a:pathLst>
            </a:custGeom>
            <a:solidFill>
              <a:schemeClr val="accent6">
                <a:lumOff val="666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</p:grpSp>
      <p:grpSp>
        <p:nvGrpSpPr>
          <p:cNvPr id="512" name="Group 198"/>
          <p:cNvGrpSpPr/>
          <p:nvPr/>
        </p:nvGrpSpPr>
        <p:grpSpPr>
          <a:xfrm>
            <a:off x="3881933" y="1471842"/>
            <a:ext cx="4412417" cy="2540001"/>
            <a:chOff x="0" y="0"/>
            <a:chExt cx="4412415" cy="2539999"/>
          </a:xfrm>
        </p:grpSpPr>
        <p:sp>
          <p:nvSpPr>
            <p:cNvPr id="498" name="Freeform 45"/>
            <p:cNvSpPr/>
            <p:nvPr/>
          </p:nvSpPr>
          <p:spPr>
            <a:xfrm>
              <a:off x="1" y="2441920"/>
              <a:ext cx="2222551" cy="980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8862"/>
                  </a:moveTo>
                  <a:cubicBezTo>
                    <a:pt x="0" y="12738"/>
                    <a:pt x="732" y="21600"/>
                    <a:pt x="1904" y="21600"/>
                  </a:cubicBezTo>
                  <a:cubicBezTo>
                    <a:pt x="3075" y="21600"/>
                    <a:pt x="21600" y="21600"/>
                    <a:pt x="21600" y="2160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8862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499" name="Freeform 46"/>
            <p:cNvSpPr/>
            <p:nvPr/>
          </p:nvSpPr>
          <p:spPr>
            <a:xfrm>
              <a:off x="2189864" y="2441918"/>
              <a:ext cx="2222550" cy="980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8862"/>
                  </a:moveTo>
                  <a:cubicBezTo>
                    <a:pt x="21600" y="12738"/>
                    <a:pt x="20867" y="21600"/>
                    <a:pt x="19694" y="21600"/>
                  </a:cubicBezTo>
                  <a:cubicBezTo>
                    <a:pt x="18521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8862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0" name="Freeform 47"/>
            <p:cNvSpPr/>
            <p:nvPr/>
          </p:nvSpPr>
          <p:spPr>
            <a:xfrm>
              <a:off x="434955" y="0"/>
              <a:ext cx="3575187" cy="2449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917" y="0"/>
                  </a:moveTo>
                  <a:cubicBezTo>
                    <a:pt x="683" y="0"/>
                    <a:pt x="683" y="0"/>
                    <a:pt x="683" y="0"/>
                  </a:cubicBezTo>
                  <a:cubicBezTo>
                    <a:pt x="304" y="0"/>
                    <a:pt x="0" y="444"/>
                    <a:pt x="0" y="998"/>
                  </a:cubicBezTo>
                  <a:cubicBezTo>
                    <a:pt x="0" y="4834"/>
                    <a:pt x="0" y="4834"/>
                    <a:pt x="0" y="4834"/>
                  </a:cubicBezTo>
                  <a:cubicBezTo>
                    <a:pt x="0" y="20602"/>
                    <a:pt x="0" y="20602"/>
                    <a:pt x="0" y="20602"/>
                  </a:cubicBezTo>
                  <a:cubicBezTo>
                    <a:pt x="0" y="21156"/>
                    <a:pt x="304" y="21600"/>
                    <a:pt x="683" y="21600"/>
                  </a:cubicBezTo>
                  <a:cubicBezTo>
                    <a:pt x="20917" y="21600"/>
                    <a:pt x="20917" y="21600"/>
                    <a:pt x="20917" y="21600"/>
                  </a:cubicBezTo>
                  <a:cubicBezTo>
                    <a:pt x="21296" y="21600"/>
                    <a:pt x="21600" y="21156"/>
                    <a:pt x="21600" y="20602"/>
                  </a:cubicBezTo>
                  <a:cubicBezTo>
                    <a:pt x="21600" y="998"/>
                    <a:pt x="21600" y="998"/>
                    <a:pt x="21600" y="998"/>
                  </a:cubicBezTo>
                  <a:cubicBezTo>
                    <a:pt x="21600" y="444"/>
                    <a:pt x="21296" y="0"/>
                    <a:pt x="20917" y="0"/>
                  </a:cubicBezTo>
                  <a:close/>
                </a:path>
              </a:pathLst>
            </a:custGeom>
            <a:solidFill>
              <a:srgbClr val="D2D3D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1" name="Freeform 48"/>
            <p:cNvSpPr/>
            <p:nvPr/>
          </p:nvSpPr>
          <p:spPr>
            <a:xfrm>
              <a:off x="447526" y="12573"/>
              <a:ext cx="3552562" cy="2424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11" y="21600"/>
                  </a:moveTo>
                  <a:cubicBezTo>
                    <a:pt x="275" y="21600"/>
                    <a:pt x="0" y="21197"/>
                    <a:pt x="0" y="20704"/>
                  </a:cubicBezTo>
                  <a:cubicBezTo>
                    <a:pt x="0" y="896"/>
                    <a:pt x="0" y="896"/>
                    <a:pt x="0" y="896"/>
                  </a:cubicBezTo>
                  <a:cubicBezTo>
                    <a:pt x="0" y="403"/>
                    <a:pt x="275" y="0"/>
                    <a:pt x="611" y="0"/>
                  </a:cubicBezTo>
                  <a:cubicBezTo>
                    <a:pt x="20974" y="0"/>
                    <a:pt x="20974" y="0"/>
                    <a:pt x="20974" y="0"/>
                  </a:cubicBezTo>
                  <a:cubicBezTo>
                    <a:pt x="21325" y="0"/>
                    <a:pt x="21600" y="403"/>
                    <a:pt x="21600" y="896"/>
                  </a:cubicBezTo>
                  <a:cubicBezTo>
                    <a:pt x="21600" y="20704"/>
                    <a:pt x="21600" y="20704"/>
                    <a:pt x="21600" y="20704"/>
                  </a:cubicBezTo>
                  <a:cubicBezTo>
                    <a:pt x="21600" y="21197"/>
                    <a:pt x="21325" y="21600"/>
                    <a:pt x="20974" y="21600"/>
                  </a:cubicBezTo>
                  <a:lnTo>
                    <a:pt x="611" y="21600"/>
                  </a:lnTo>
                  <a:close/>
                </a:path>
              </a:pathLst>
            </a:custGeom>
            <a:solidFill>
              <a:srgbClr val="18181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2" name="Freeform 49"/>
            <p:cNvSpPr/>
            <p:nvPr/>
          </p:nvSpPr>
          <p:spPr>
            <a:xfrm>
              <a:off x="447526" y="2333780"/>
              <a:ext cx="3552562" cy="1031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cubicBezTo>
                    <a:pt x="21524" y="3161"/>
                    <a:pt x="21432" y="4741"/>
                    <a:pt x="21325" y="4741"/>
                  </a:cubicBezTo>
                  <a:cubicBezTo>
                    <a:pt x="275" y="4741"/>
                    <a:pt x="275" y="4741"/>
                    <a:pt x="275" y="4741"/>
                  </a:cubicBezTo>
                  <a:cubicBezTo>
                    <a:pt x="153" y="4741"/>
                    <a:pt x="61" y="3161"/>
                    <a:pt x="0" y="0"/>
                  </a:cubicBezTo>
                  <a:cubicBezTo>
                    <a:pt x="0" y="527"/>
                    <a:pt x="0" y="527"/>
                    <a:pt x="0" y="527"/>
                  </a:cubicBezTo>
                  <a:cubicBezTo>
                    <a:pt x="0" y="12117"/>
                    <a:pt x="275" y="21600"/>
                    <a:pt x="611" y="21600"/>
                  </a:cubicBezTo>
                  <a:cubicBezTo>
                    <a:pt x="20974" y="21600"/>
                    <a:pt x="20974" y="21600"/>
                    <a:pt x="20974" y="21600"/>
                  </a:cubicBezTo>
                  <a:cubicBezTo>
                    <a:pt x="21325" y="21600"/>
                    <a:pt x="21600" y="12117"/>
                    <a:pt x="21600" y="527"/>
                  </a:cubicBezTo>
                  <a:lnTo>
                    <a:pt x="21600" y="0"/>
                  </a:lnTo>
                  <a:close/>
                </a:path>
              </a:pathLst>
            </a:custGeom>
            <a:solidFill>
              <a:srgbClr val="0C0D1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3" name="Rectangle 50"/>
            <p:cNvSpPr/>
            <p:nvPr/>
          </p:nvSpPr>
          <p:spPr>
            <a:xfrm>
              <a:off x="-1" y="2401680"/>
              <a:ext cx="4412417" cy="80476"/>
            </a:xfrm>
            <a:prstGeom prst="rect">
              <a:avLst/>
            </a:prstGeom>
            <a:solidFill>
              <a:srgbClr val="D2D6D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4" name="Freeform 51"/>
            <p:cNvSpPr/>
            <p:nvPr/>
          </p:nvSpPr>
          <p:spPr>
            <a:xfrm>
              <a:off x="1888160" y="2401680"/>
              <a:ext cx="633579" cy="452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171" y="12000"/>
                    <a:pt x="943" y="21600"/>
                    <a:pt x="1886" y="21600"/>
                  </a:cubicBezTo>
                  <a:cubicBezTo>
                    <a:pt x="19714" y="21600"/>
                    <a:pt x="19714" y="21600"/>
                    <a:pt x="19714" y="21600"/>
                  </a:cubicBezTo>
                  <a:cubicBezTo>
                    <a:pt x="20657" y="21600"/>
                    <a:pt x="21429" y="1200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5" name="Rectangle 52"/>
            <p:cNvSpPr/>
            <p:nvPr/>
          </p:nvSpPr>
          <p:spPr>
            <a:xfrm>
              <a:off x="565693" y="165980"/>
              <a:ext cx="3316226" cy="2094871"/>
            </a:xfrm>
            <a:prstGeom prst="rect">
              <a:avLst/>
            </a:prstGeom>
            <a:solidFill>
              <a:srgbClr val="0C0D1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6" name="Rectangle 53"/>
            <p:cNvSpPr/>
            <p:nvPr/>
          </p:nvSpPr>
          <p:spPr>
            <a:xfrm>
              <a:off x="575750" y="178553"/>
              <a:ext cx="3293597" cy="2072237"/>
            </a:xfrm>
            <a:prstGeom prst="rect">
              <a:avLst/>
            </a:prstGeom>
            <a:blipFill rotWithShape="1">
              <a:blip r:embed="rId3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7" name="Oval 54"/>
            <p:cNvSpPr/>
            <p:nvPr/>
          </p:nvSpPr>
          <p:spPr>
            <a:xfrm>
              <a:off x="2202435" y="77959"/>
              <a:ext cx="37715" cy="37725"/>
            </a:xfrm>
            <a:prstGeom prst="ellipse">
              <a:avLst/>
            </a:prstGeom>
            <a:solidFill>
              <a:srgbClr val="2C2C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8" name="Oval 55"/>
            <p:cNvSpPr/>
            <p:nvPr/>
          </p:nvSpPr>
          <p:spPr>
            <a:xfrm>
              <a:off x="2202435" y="75445"/>
              <a:ext cx="37715" cy="35209"/>
            </a:xfrm>
            <a:prstGeom prst="ellipse">
              <a:avLst/>
            </a:prstGeom>
            <a:solidFill>
              <a:srgbClr val="0A0A0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09" name="Oval 56"/>
            <p:cNvSpPr/>
            <p:nvPr/>
          </p:nvSpPr>
          <p:spPr>
            <a:xfrm>
              <a:off x="2209977" y="80475"/>
              <a:ext cx="22630" cy="25149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10" name="Oval 57"/>
            <p:cNvSpPr/>
            <p:nvPr/>
          </p:nvSpPr>
          <p:spPr>
            <a:xfrm>
              <a:off x="2215006" y="88018"/>
              <a:ext cx="12573" cy="12576"/>
            </a:xfrm>
            <a:prstGeom prst="ellipse">
              <a:avLst/>
            </a:prstGeom>
            <a:solidFill>
              <a:srgbClr val="2C99B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  <p:sp>
          <p:nvSpPr>
            <p:cNvPr id="511" name="Freeform 58"/>
            <p:cNvSpPr/>
            <p:nvPr/>
          </p:nvSpPr>
          <p:spPr>
            <a:xfrm>
              <a:off x="2215523" y="87281"/>
              <a:ext cx="11538" cy="11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0800"/>
                  </a:moveTo>
                  <a:lnTo>
                    <a:pt x="21600" y="21600"/>
                  </a:lnTo>
                  <a:lnTo>
                    <a:pt x="0" y="10800"/>
                  </a:lnTo>
                  <a:lnTo>
                    <a:pt x="21600" y="0"/>
                  </a:lnTo>
                  <a:lnTo>
                    <a:pt x="21600" y="10800"/>
                  </a:lnTo>
                  <a:close/>
                </a:path>
              </a:pathLst>
            </a:custGeom>
            <a:solidFill>
              <a:schemeClr val="accent6">
                <a:lumOff val="666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900"/>
              </a:pPr>
            </a:p>
          </p:txBody>
        </p:sp>
      </p:grpSp>
      <p:grpSp>
        <p:nvGrpSpPr>
          <p:cNvPr id="520" name="Group"/>
          <p:cNvGrpSpPr/>
          <p:nvPr/>
        </p:nvGrpSpPr>
        <p:grpSpPr>
          <a:xfrm>
            <a:off x="707786" y="4283824"/>
            <a:ext cx="5169536" cy="1872027"/>
            <a:chOff x="0" y="0"/>
            <a:chExt cx="5169534" cy="1872026"/>
          </a:xfrm>
        </p:grpSpPr>
        <p:sp>
          <p:nvSpPr>
            <p:cNvPr id="513" name="矩形 65"/>
            <p:cNvSpPr txBox="1"/>
            <p:nvPr/>
          </p:nvSpPr>
          <p:spPr>
            <a:xfrm>
              <a:off x="0" y="713786"/>
              <a:ext cx="5169535" cy="1158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914400"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刚开始拿到项目对于一个从没接触过 React 技术栈的我来说有点陌生，不过在以往开发 Vue 的过程中有一点组件化编程的基础，后来经过一番摸索，从一开始进公司的看不懂代码，到现在已经可以正常的开发业务了。</a:t>
              </a:r>
            </a:p>
          </p:txBody>
        </p:sp>
        <p:sp>
          <p:nvSpPr>
            <p:cNvPr id="514" name="文本框 2"/>
            <p:cNvSpPr txBox="1"/>
            <p:nvPr/>
          </p:nvSpPr>
          <p:spPr>
            <a:xfrm>
              <a:off x="3175" y="304231"/>
              <a:ext cx="1597687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defTabSz="914400">
                <a:defRPr spc="3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工作</a:t>
              </a:r>
              <a:r>
                <a:rPr>
                  <a:solidFill>
                    <a:schemeClr val="accent1"/>
                  </a:solidFill>
                </a:rPr>
                <a:t>进展</a:t>
              </a:r>
            </a:p>
          </p:txBody>
        </p:sp>
        <p:grpSp>
          <p:nvGrpSpPr>
            <p:cNvPr id="519" name="组合 60"/>
            <p:cNvGrpSpPr/>
            <p:nvPr/>
          </p:nvGrpSpPr>
          <p:grpSpPr>
            <a:xfrm>
              <a:off x="68645" y="-1"/>
              <a:ext cx="319010" cy="271160"/>
              <a:chOff x="0" y="0"/>
              <a:chExt cx="319008" cy="271158"/>
            </a:xfrm>
          </p:grpSpPr>
          <p:sp>
            <p:nvSpPr>
              <p:cNvPr id="515" name="图形 230"/>
              <p:cNvSpPr/>
              <p:nvPr/>
            </p:nvSpPr>
            <p:spPr>
              <a:xfrm>
                <a:off x="0" y="-1"/>
                <a:ext cx="319009" cy="1"/>
              </a:xfrm>
              <a:prstGeom prst="line">
                <a:avLst/>
              </a:prstGeom>
              <a:noFill/>
              <a:ln w="19050" cap="rnd">
                <a:solidFill>
                  <a:schemeClr val="accent1">
                    <a:alpha val="78000"/>
                  </a:scheme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516" name="图形 230"/>
              <p:cNvSpPr/>
              <p:nvPr/>
            </p:nvSpPr>
            <p:spPr>
              <a:xfrm>
                <a:off x="31900" y="3"/>
                <a:ext cx="255209" cy="207358"/>
              </a:xfrm>
              <a:prstGeom prst="rect">
                <a:avLst/>
              </a:prstGeom>
              <a:noFill/>
              <a:ln w="19050" cap="rnd">
                <a:solidFill>
                  <a:schemeClr val="accent1">
                    <a:alpha val="78000"/>
                  </a:scheme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517" name="图形 230"/>
              <p:cNvSpPr/>
              <p:nvPr/>
            </p:nvSpPr>
            <p:spPr>
              <a:xfrm>
                <a:off x="143554" y="63801"/>
                <a:ext cx="39877" cy="797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21600" y="10800"/>
                    </a:lnTo>
                    <a:lnTo>
                      <a:pt x="0" y="21600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alpha val="78000"/>
                  </a:scheme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518" name="图形 230"/>
              <p:cNvSpPr/>
              <p:nvPr/>
            </p:nvSpPr>
            <p:spPr>
              <a:xfrm>
                <a:off x="95702" y="207356"/>
                <a:ext cx="127605" cy="63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10800" y="0"/>
                    </a:lnTo>
                    <a:lnTo>
                      <a:pt x="21600" y="21600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alpha val="78000"/>
                  </a:scheme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</p:grpSp>
      </p:grpSp>
      <p:grpSp>
        <p:nvGrpSpPr>
          <p:cNvPr id="528" name="Group"/>
          <p:cNvGrpSpPr/>
          <p:nvPr/>
        </p:nvGrpSpPr>
        <p:grpSpPr>
          <a:xfrm>
            <a:off x="6298962" y="4283824"/>
            <a:ext cx="5169535" cy="746246"/>
            <a:chOff x="0" y="0"/>
            <a:chExt cx="5169534" cy="746245"/>
          </a:xfrm>
        </p:grpSpPr>
        <p:sp>
          <p:nvSpPr>
            <p:cNvPr id="521" name="矩形 93"/>
            <p:cNvSpPr/>
            <p:nvPr/>
          </p:nvSpPr>
          <p:spPr>
            <a:xfrm>
              <a:off x="0" y="746245"/>
              <a:ext cx="5169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914400">
                <a:defRPr sz="1500">
                  <a:solidFill>
                    <a:schemeClr val="accent2"/>
                  </a:soli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入职初期团队给我分配了XXX等任务；在熟悉技术栈后主要工作内容转移到XXX项目上，至今参与了XXX的迭代，期间分析需求，参与组件设计，新增X、XX、XXX等共N个页面，配合后续测试调试调优。</a:t>
              </a:r>
            </a:p>
          </p:txBody>
        </p:sp>
        <p:sp>
          <p:nvSpPr>
            <p:cNvPr id="522" name="文本框 2"/>
            <p:cNvSpPr/>
            <p:nvPr/>
          </p:nvSpPr>
          <p:spPr>
            <a:xfrm>
              <a:off x="3175" y="304231"/>
              <a:ext cx="159768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defTabSz="914400">
                <a:defRPr spc="3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工作</a:t>
              </a:r>
              <a:r>
                <a:rPr>
                  <a:solidFill>
                    <a:schemeClr val="accent1"/>
                  </a:solidFill>
                </a:rPr>
                <a:t>项目</a:t>
              </a:r>
            </a:p>
          </p:txBody>
        </p:sp>
        <p:grpSp>
          <p:nvGrpSpPr>
            <p:cNvPr id="527" name="组合 88"/>
            <p:cNvGrpSpPr/>
            <p:nvPr/>
          </p:nvGrpSpPr>
          <p:grpSpPr>
            <a:xfrm>
              <a:off x="68645" y="-1"/>
              <a:ext cx="319010" cy="271160"/>
              <a:chOff x="0" y="0"/>
              <a:chExt cx="319008" cy="271158"/>
            </a:xfrm>
          </p:grpSpPr>
          <p:sp>
            <p:nvSpPr>
              <p:cNvPr id="523" name="图形 230"/>
              <p:cNvSpPr/>
              <p:nvPr/>
            </p:nvSpPr>
            <p:spPr>
              <a:xfrm>
                <a:off x="0" y="-1"/>
                <a:ext cx="319009" cy="1"/>
              </a:xfrm>
              <a:prstGeom prst="line">
                <a:avLst/>
              </a:prstGeom>
              <a:noFill/>
              <a:ln w="19050" cap="rnd">
                <a:solidFill>
                  <a:schemeClr val="accent1">
                    <a:alpha val="78000"/>
                  </a:scheme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524" name="图形 230"/>
              <p:cNvSpPr/>
              <p:nvPr/>
            </p:nvSpPr>
            <p:spPr>
              <a:xfrm>
                <a:off x="31900" y="3"/>
                <a:ext cx="255209" cy="207358"/>
              </a:xfrm>
              <a:prstGeom prst="rect">
                <a:avLst/>
              </a:prstGeom>
              <a:noFill/>
              <a:ln w="19050" cap="rnd">
                <a:solidFill>
                  <a:schemeClr val="accent1">
                    <a:alpha val="78000"/>
                  </a:scheme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525" name="图形 230"/>
              <p:cNvSpPr/>
              <p:nvPr/>
            </p:nvSpPr>
            <p:spPr>
              <a:xfrm>
                <a:off x="143554" y="63801"/>
                <a:ext cx="39877" cy="797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21600" y="10800"/>
                    </a:lnTo>
                    <a:lnTo>
                      <a:pt x="0" y="21600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alpha val="78000"/>
                  </a:scheme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526" name="图形 230"/>
              <p:cNvSpPr/>
              <p:nvPr/>
            </p:nvSpPr>
            <p:spPr>
              <a:xfrm>
                <a:off x="95702" y="207356"/>
                <a:ext cx="127605" cy="63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10800" y="0"/>
                    </a:lnTo>
                    <a:lnTo>
                      <a:pt x="21600" y="21600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alpha val="78000"/>
                  </a:scheme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</p:grpSp>
      </p:grpSp>
      <p:sp>
        <p:nvSpPr>
          <p:cNvPr id="529" name="文本占位符 1"/>
          <p:cNvSpPr txBox="1"/>
          <p:nvPr>
            <p:ph type="body" sz="quarter" idx="1"/>
          </p:nvPr>
        </p:nvSpPr>
        <p:spPr>
          <a:xfrm>
            <a:off x="4766293" y="587581"/>
            <a:ext cx="2659414" cy="487379"/>
          </a:xfrm>
          <a:prstGeom prst="rect">
            <a:avLst/>
          </a:prstGeom>
        </p:spPr>
        <p:txBody>
          <a:bodyPr/>
          <a:lstStyle>
            <a:lvl1pPr defTabSz="361188">
              <a:spcBef>
                <a:spcPts val="700"/>
              </a:spcBef>
              <a:defRPr spc="237" sz="2212"/>
            </a:lvl1pPr>
          </a:lstStyle>
          <a:p>
            <a:pPr/>
            <a:r>
              <a:t>工作进展和项目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20" grpId="1"/>
      <p:bldP build="whole" bldLvl="1" animBg="1" rev="0" advAuto="0" spid="528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矩形: 圆角 71"/>
          <p:cNvSpPr/>
          <p:nvPr/>
        </p:nvSpPr>
        <p:spPr>
          <a:xfrm>
            <a:off x="909274" y="2054320"/>
            <a:ext cx="10375901" cy="3990880"/>
          </a:xfrm>
          <a:prstGeom prst="roundRect">
            <a:avLst>
              <a:gd name="adj" fmla="val 3659"/>
            </a:avLst>
          </a:prstGeom>
          <a:solidFill>
            <a:schemeClr val="accent6">
              <a:lumOff val="6666"/>
            </a:schemeClr>
          </a:solidFill>
          <a:ln w="12700">
            <a:miter lim="400000"/>
          </a:ln>
          <a:effectLst>
            <a:outerShdw sx="100000" sy="100000" kx="0" ky="0" algn="b" rotWithShape="0" blurRad="254000" dist="0" dir="0">
              <a:schemeClr val="accent1">
                <a:alpha val="11000"/>
              </a:schemeClr>
            </a:outerShdw>
          </a:effectLst>
        </p:spPr>
        <p:txBody>
          <a:bodyPr lIns="45719" rIns="45719" anchor="ctr"/>
          <a:lstStyle/>
          <a:p>
            <a:pPr algn="ctr" defTabSz="914400">
              <a:defRPr>
                <a:solidFill>
                  <a:schemeClr val="accent6">
                    <a:lumOff val="6666"/>
                  </a:schemeClr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32" name="矩形 78"/>
          <p:cNvSpPr txBox="1"/>
          <p:nvPr/>
        </p:nvSpPr>
        <p:spPr>
          <a:xfrm>
            <a:off x="1146709" y="2978337"/>
            <a:ext cx="6095042" cy="287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因为熟悉了生命周期，所以需要一个转换编程思想的过程；有了 Hooks 我可以不用去分辨“某个操作应该在组件的哪一个生命周期执行”，而是更加直观的告诉 React，“当哪些变化发生时，我希望执行对应的操作”。</a:t>
            </a:r>
          </a:p>
          <a:p>
            <a:pPr>
              <a:lnSpc>
                <a:spcPct val="120000"/>
              </a:lnSpc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</a:p>
          <a:p>
            <a:pPr>
              <a:lnSpc>
                <a:spcPct val="120000"/>
              </a:lnSpc>
              <a:spcBef>
                <a:spcPts val="2200"/>
              </a:spcBef>
              <a:defRPr sz="1500">
                <a:solidFill>
                  <a:schemeClr val="accent2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r>
              <a:t>虽然 Hooks 在功能上基本可以映射类组件的生命周期方法，但是它们却又不是完全等价的。在实现具体的业务功能的时候，我逐步转变思考角度，从 Hooks 的语义角度出发去思考组件是如何展现和交互的，这样才能更加顺滑地切换到函数组件的开发方式。</a:t>
            </a:r>
          </a:p>
        </p:txBody>
      </p:sp>
      <p:grpSp>
        <p:nvGrpSpPr>
          <p:cNvPr id="538" name="Group"/>
          <p:cNvGrpSpPr/>
          <p:nvPr/>
        </p:nvGrpSpPr>
        <p:grpSpPr>
          <a:xfrm>
            <a:off x="1093512" y="2120571"/>
            <a:ext cx="10004975" cy="718211"/>
            <a:chOff x="0" y="0"/>
            <a:chExt cx="10004973" cy="718209"/>
          </a:xfrm>
        </p:grpSpPr>
        <p:sp>
          <p:nvSpPr>
            <p:cNvPr id="533" name="矩形 79"/>
            <p:cNvSpPr txBox="1"/>
            <p:nvPr/>
          </p:nvSpPr>
          <p:spPr>
            <a:xfrm>
              <a:off x="0" y="309269"/>
              <a:ext cx="4593135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just" defTabSz="914400">
                <a:defRPr>
                  <a:latin typeface="OPPOSans B"/>
                  <a:ea typeface="OPPOSans B"/>
                  <a:cs typeface="OPPOSans B"/>
                  <a:sym typeface="OPPOSans B"/>
                </a:defRPr>
              </a:lvl1pPr>
            </a:lstStyle>
            <a:p>
              <a:pPr/>
              <a:r>
                <a:t>(错误地)从组件生命周期角度来思考 Hooks</a:t>
              </a:r>
            </a:p>
          </p:txBody>
        </p:sp>
        <p:grpSp>
          <p:nvGrpSpPr>
            <p:cNvPr id="536" name="组合 74"/>
            <p:cNvGrpSpPr/>
            <p:nvPr/>
          </p:nvGrpSpPr>
          <p:grpSpPr>
            <a:xfrm>
              <a:off x="9780393" y="241567"/>
              <a:ext cx="224581" cy="154407"/>
              <a:chOff x="0" y="0"/>
              <a:chExt cx="224580" cy="154406"/>
            </a:xfrm>
          </p:grpSpPr>
          <p:sp>
            <p:nvSpPr>
              <p:cNvPr id="534" name="椭圆 76"/>
              <p:cNvSpPr/>
              <p:nvPr/>
            </p:nvSpPr>
            <p:spPr>
              <a:xfrm>
                <a:off x="-1" y="-1"/>
                <a:ext cx="147580" cy="154408"/>
              </a:xfrm>
              <a:prstGeom prst="ellipse">
                <a:avLst/>
              </a:prstGeom>
              <a:noFill/>
              <a:ln w="19050" cap="flat">
                <a:solidFill>
                  <a:schemeClr val="accent1">
                    <a:alpha val="49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  <p:sp>
            <p:nvSpPr>
              <p:cNvPr id="535" name="椭圆 77"/>
              <p:cNvSpPr/>
              <p:nvPr/>
            </p:nvSpPr>
            <p:spPr>
              <a:xfrm>
                <a:off x="77001" y="-1"/>
                <a:ext cx="147580" cy="154408"/>
              </a:xfrm>
              <a:prstGeom prst="ellipse">
                <a:avLst/>
              </a:prstGeom>
              <a:noFill/>
              <a:ln w="19050" cap="flat">
                <a:solidFill>
                  <a:schemeClr val="accent1">
                    <a:alpha val="49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lumOff val="6666"/>
                      </a:schemeClr>
                    </a:solidFill>
                  </a:defRPr>
                </a:pPr>
              </a:p>
            </p:txBody>
          </p:sp>
        </p:grpSp>
        <p:sp>
          <p:nvSpPr>
            <p:cNvPr id="537" name="文本框 1"/>
            <p:cNvSpPr txBox="1"/>
            <p:nvPr/>
          </p:nvSpPr>
          <p:spPr>
            <a:xfrm>
              <a:off x="12172" y="0"/>
              <a:ext cx="612686" cy="637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3600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6">
                          <a:lumOff val="6666"/>
                          <a:alpha val="0"/>
                        </a:schemeClr>
                      </a:gs>
                    </a:gsLst>
                    <a:lin ang="5400000" scaled="0"/>
                  </a:gradFill>
                  <a:latin typeface="OPPOSans R"/>
                  <a:ea typeface="OPPOSans R"/>
                  <a:cs typeface="OPPOSans R"/>
                  <a:sym typeface="OPPOSans R"/>
                </a:defRPr>
              </a:lvl1pPr>
            </a:lstStyle>
            <a:p>
              <a:pPr/>
              <a:r>
                <a:t>01</a:t>
              </a:r>
            </a:p>
          </p:txBody>
        </p:sp>
      </p:grpSp>
      <p:sp>
        <p:nvSpPr>
          <p:cNvPr id="539" name="文本占位符 1"/>
          <p:cNvSpPr txBox="1"/>
          <p:nvPr/>
        </p:nvSpPr>
        <p:spPr>
          <a:xfrm>
            <a:off x="4579825" y="587864"/>
            <a:ext cx="3032350" cy="48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ctr" defTabSz="361188">
              <a:lnSpc>
                <a:spcPct val="90000"/>
              </a:lnSpc>
              <a:spcBef>
                <a:spcPts val="700"/>
              </a:spcBef>
              <a:defRPr spc="237" sz="2212">
                <a:latin typeface="OPPOSans B"/>
                <a:ea typeface="OPPOSans B"/>
                <a:cs typeface="OPPOSans B"/>
                <a:sym typeface="OPPOSans B"/>
              </a:defRPr>
            </a:lvl1pPr>
          </a:lstStyle>
          <a:p>
            <a:pPr/>
            <a:r>
              <a:t>转变技术栈</a:t>
            </a:r>
          </a:p>
        </p:txBody>
      </p:sp>
      <p:sp>
        <p:nvSpPr>
          <p:cNvPr id="540" name="矩形 58"/>
          <p:cNvSpPr txBox="1"/>
          <p:nvPr/>
        </p:nvSpPr>
        <p:spPr>
          <a:xfrm>
            <a:off x="909275" y="1394275"/>
            <a:ext cx="10452101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500">
                <a:latin typeface="OPPOSans R"/>
                <a:ea typeface="OPPOSans R"/>
                <a:cs typeface="OPPOSans R"/>
                <a:sym typeface="OPPOSans R"/>
              </a:defRPr>
            </a:lvl1pPr>
          </a:lstStyle>
          <a:p>
            <a:pPr/>
            <a:r>
              <a:t>在公司项目的开发过程中大多使用函数式组件和 React Hooks 来开发，所以我需要从 Vue 到 React 转变我的技术栈。</a:t>
            </a:r>
          </a:p>
        </p:txBody>
      </p:sp>
      <p:grpSp>
        <p:nvGrpSpPr>
          <p:cNvPr id="557" name="Group"/>
          <p:cNvGrpSpPr/>
          <p:nvPr/>
        </p:nvGrpSpPr>
        <p:grpSpPr>
          <a:xfrm>
            <a:off x="7066599" y="3177068"/>
            <a:ext cx="5296763" cy="3049072"/>
            <a:chOff x="0" y="0"/>
            <a:chExt cx="5296761" cy="3049071"/>
          </a:xfrm>
        </p:grpSpPr>
        <p:grpSp>
          <p:nvGrpSpPr>
            <p:cNvPr id="555" name="Group 198"/>
            <p:cNvGrpSpPr/>
            <p:nvPr/>
          </p:nvGrpSpPr>
          <p:grpSpPr>
            <a:xfrm>
              <a:off x="0" y="0"/>
              <a:ext cx="5296762" cy="3049072"/>
              <a:chOff x="0" y="0"/>
              <a:chExt cx="5296761" cy="3049071"/>
            </a:xfrm>
          </p:grpSpPr>
          <p:sp>
            <p:nvSpPr>
              <p:cNvPr id="541" name="Freeform 45"/>
              <p:cNvSpPr/>
              <p:nvPr/>
            </p:nvSpPr>
            <p:spPr>
              <a:xfrm>
                <a:off x="-1" y="2931333"/>
                <a:ext cx="2668000" cy="1177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8862"/>
                    </a:moveTo>
                    <a:cubicBezTo>
                      <a:pt x="0" y="12738"/>
                      <a:pt x="732" y="21600"/>
                      <a:pt x="1904" y="21600"/>
                    </a:cubicBezTo>
                    <a:cubicBezTo>
                      <a:pt x="3075" y="21600"/>
                      <a:pt x="21600" y="21600"/>
                      <a:pt x="21600" y="21600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8862"/>
                    </a:lnTo>
                    <a:close/>
                  </a:path>
                </a:pathLst>
              </a:custGeom>
              <a:solidFill>
                <a:srgbClr val="B3B4B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42" name="Freeform 46"/>
              <p:cNvSpPr/>
              <p:nvPr/>
            </p:nvSpPr>
            <p:spPr>
              <a:xfrm>
                <a:off x="2628762" y="2931333"/>
                <a:ext cx="2667999" cy="1177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8862"/>
                    </a:moveTo>
                    <a:cubicBezTo>
                      <a:pt x="21600" y="12738"/>
                      <a:pt x="20867" y="21600"/>
                      <a:pt x="19694" y="21600"/>
                    </a:cubicBezTo>
                    <a:cubicBezTo>
                      <a:pt x="18521" y="21600"/>
                      <a:pt x="0" y="21600"/>
                      <a:pt x="0" y="216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21600" y="8862"/>
                    </a:lnTo>
                    <a:close/>
                  </a:path>
                </a:pathLst>
              </a:custGeom>
              <a:solidFill>
                <a:srgbClr val="B3B4B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43" name="Freeform 47"/>
              <p:cNvSpPr/>
              <p:nvPr/>
            </p:nvSpPr>
            <p:spPr>
              <a:xfrm>
                <a:off x="522129" y="0"/>
                <a:ext cx="4291736" cy="29403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917" y="0"/>
                    </a:moveTo>
                    <a:cubicBezTo>
                      <a:pt x="683" y="0"/>
                      <a:pt x="683" y="0"/>
                      <a:pt x="683" y="0"/>
                    </a:cubicBezTo>
                    <a:cubicBezTo>
                      <a:pt x="304" y="0"/>
                      <a:pt x="0" y="444"/>
                      <a:pt x="0" y="998"/>
                    </a:cubicBezTo>
                    <a:cubicBezTo>
                      <a:pt x="0" y="4834"/>
                      <a:pt x="0" y="4834"/>
                      <a:pt x="0" y="4834"/>
                    </a:cubicBezTo>
                    <a:cubicBezTo>
                      <a:pt x="0" y="20602"/>
                      <a:pt x="0" y="20602"/>
                      <a:pt x="0" y="20602"/>
                    </a:cubicBezTo>
                    <a:cubicBezTo>
                      <a:pt x="0" y="21156"/>
                      <a:pt x="304" y="21600"/>
                      <a:pt x="683" y="21600"/>
                    </a:cubicBezTo>
                    <a:cubicBezTo>
                      <a:pt x="20917" y="21600"/>
                      <a:pt x="20917" y="21600"/>
                      <a:pt x="20917" y="21600"/>
                    </a:cubicBezTo>
                    <a:cubicBezTo>
                      <a:pt x="21296" y="21600"/>
                      <a:pt x="21600" y="21156"/>
                      <a:pt x="21600" y="20602"/>
                    </a:cubicBezTo>
                    <a:cubicBezTo>
                      <a:pt x="21600" y="998"/>
                      <a:pt x="21600" y="998"/>
                      <a:pt x="21600" y="998"/>
                    </a:cubicBezTo>
                    <a:cubicBezTo>
                      <a:pt x="21600" y="444"/>
                      <a:pt x="21296" y="0"/>
                      <a:pt x="20917" y="0"/>
                    </a:cubicBezTo>
                    <a:close/>
                  </a:path>
                </a:pathLst>
              </a:custGeom>
              <a:solidFill>
                <a:srgbClr val="D2D3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44" name="Freeform 48"/>
              <p:cNvSpPr/>
              <p:nvPr/>
            </p:nvSpPr>
            <p:spPr>
              <a:xfrm>
                <a:off x="537221" y="15093"/>
                <a:ext cx="4264573" cy="2910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11" y="21600"/>
                    </a:moveTo>
                    <a:cubicBezTo>
                      <a:pt x="275" y="21600"/>
                      <a:pt x="0" y="21197"/>
                      <a:pt x="0" y="20704"/>
                    </a:cubicBezTo>
                    <a:cubicBezTo>
                      <a:pt x="0" y="896"/>
                      <a:pt x="0" y="896"/>
                      <a:pt x="0" y="896"/>
                    </a:cubicBezTo>
                    <a:cubicBezTo>
                      <a:pt x="0" y="403"/>
                      <a:pt x="275" y="0"/>
                      <a:pt x="611" y="0"/>
                    </a:cubicBezTo>
                    <a:cubicBezTo>
                      <a:pt x="20974" y="0"/>
                      <a:pt x="20974" y="0"/>
                      <a:pt x="20974" y="0"/>
                    </a:cubicBezTo>
                    <a:cubicBezTo>
                      <a:pt x="21325" y="0"/>
                      <a:pt x="21600" y="403"/>
                      <a:pt x="21600" y="896"/>
                    </a:cubicBezTo>
                    <a:cubicBezTo>
                      <a:pt x="21600" y="20704"/>
                      <a:pt x="21600" y="20704"/>
                      <a:pt x="21600" y="20704"/>
                    </a:cubicBezTo>
                    <a:cubicBezTo>
                      <a:pt x="21600" y="21197"/>
                      <a:pt x="21325" y="21600"/>
                      <a:pt x="20974" y="21600"/>
                    </a:cubicBezTo>
                    <a:lnTo>
                      <a:pt x="611" y="21600"/>
                    </a:lnTo>
                    <a:close/>
                  </a:path>
                </a:pathLst>
              </a:custGeom>
              <a:solidFill>
                <a:srgbClr val="18181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45" name="Freeform 49"/>
              <p:cNvSpPr/>
              <p:nvPr/>
            </p:nvSpPr>
            <p:spPr>
              <a:xfrm>
                <a:off x="537221" y="2801522"/>
                <a:ext cx="4264573" cy="1237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24" y="3161"/>
                      <a:pt x="21432" y="4741"/>
                      <a:pt x="21325" y="4741"/>
                    </a:cubicBezTo>
                    <a:cubicBezTo>
                      <a:pt x="275" y="4741"/>
                      <a:pt x="275" y="4741"/>
                      <a:pt x="275" y="4741"/>
                    </a:cubicBezTo>
                    <a:cubicBezTo>
                      <a:pt x="153" y="4741"/>
                      <a:pt x="61" y="3161"/>
                      <a:pt x="0" y="0"/>
                    </a:cubicBezTo>
                    <a:cubicBezTo>
                      <a:pt x="0" y="527"/>
                      <a:pt x="0" y="527"/>
                      <a:pt x="0" y="527"/>
                    </a:cubicBezTo>
                    <a:cubicBezTo>
                      <a:pt x="0" y="12117"/>
                      <a:pt x="275" y="21600"/>
                      <a:pt x="611" y="21600"/>
                    </a:cubicBezTo>
                    <a:cubicBezTo>
                      <a:pt x="20974" y="21600"/>
                      <a:pt x="20974" y="21600"/>
                      <a:pt x="20974" y="21600"/>
                    </a:cubicBezTo>
                    <a:cubicBezTo>
                      <a:pt x="21325" y="21600"/>
                      <a:pt x="21600" y="12117"/>
                      <a:pt x="21600" y="527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0C0D1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46" name="Rectangle 50"/>
              <p:cNvSpPr/>
              <p:nvPr/>
            </p:nvSpPr>
            <p:spPr>
              <a:xfrm>
                <a:off x="-1" y="2883031"/>
                <a:ext cx="5296763" cy="96605"/>
              </a:xfrm>
              <a:prstGeom prst="rect">
                <a:avLst/>
              </a:prstGeom>
              <a:solidFill>
                <a:srgbClr val="D2D6D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47" name="Freeform 51"/>
              <p:cNvSpPr/>
              <p:nvPr/>
            </p:nvSpPr>
            <p:spPr>
              <a:xfrm>
                <a:off x="2266590" y="2883031"/>
                <a:ext cx="760561" cy="543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171" y="12000"/>
                      <a:pt x="943" y="21600"/>
                      <a:pt x="1886" y="21600"/>
                    </a:cubicBezTo>
                    <a:cubicBezTo>
                      <a:pt x="19714" y="21600"/>
                      <a:pt x="19714" y="21600"/>
                      <a:pt x="19714" y="21600"/>
                    </a:cubicBezTo>
                    <a:cubicBezTo>
                      <a:pt x="20657" y="21600"/>
                      <a:pt x="21429" y="12000"/>
                      <a:pt x="216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4B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48" name="Rectangle 52"/>
              <p:cNvSpPr/>
              <p:nvPr/>
            </p:nvSpPr>
            <p:spPr>
              <a:xfrm>
                <a:off x="679070" y="199246"/>
                <a:ext cx="3980872" cy="2514730"/>
              </a:xfrm>
              <a:prstGeom prst="rect">
                <a:avLst/>
              </a:prstGeom>
              <a:solidFill>
                <a:srgbClr val="0C0D1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49" name="Rectangle 53"/>
              <p:cNvSpPr/>
              <p:nvPr/>
            </p:nvSpPr>
            <p:spPr>
              <a:xfrm>
                <a:off x="691143" y="214339"/>
                <a:ext cx="3953709" cy="2487559"/>
              </a:xfrm>
              <a:prstGeom prst="rect">
                <a:avLst/>
              </a:prstGeom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50" name="Oval 54"/>
              <p:cNvSpPr/>
              <p:nvPr/>
            </p:nvSpPr>
            <p:spPr>
              <a:xfrm>
                <a:off x="2643853" y="93584"/>
                <a:ext cx="45273" cy="45286"/>
              </a:xfrm>
              <a:prstGeom prst="ellipse">
                <a:avLst/>
              </a:prstGeom>
              <a:solidFill>
                <a:srgbClr val="2C2C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51" name="Oval 55"/>
              <p:cNvSpPr/>
              <p:nvPr/>
            </p:nvSpPr>
            <p:spPr>
              <a:xfrm>
                <a:off x="2643853" y="90566"/>
                <a:ext cx="45273" cy="42266"/>
              </a:xfrm>
              <a:prstGeom prst="ellipse">
                <a:avLst/>
              </a:prstGeom>
              <a:solidFill>
                <a:srgbClr val="0A0A0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52" name="Oval 56"/>
              <p:cNvSpPr/>
              <p:nvPr/>
            </p:nvSpPr>
            <p:spPr>
              <a:xfrm>
                <a:off x="2652906" y="96604"/>
                <a:ext cx="27165" cy="30188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53" name="Oval 57"/>
              <p:cNvSpPr/>
              <p:nvPr/>
            </p:nvSpPr>
            <p:spPr>
              <a:xfrm>
                <a:off x="2657714" y="104432"/>
                <a:ext cx="17550" cy="17551"/>
              </a:xfrm>
              <a:prstGeom prst="ellipse">
                <a:avLst/>
              </a:prstGeom>
              <a:solidFill>
                <a:srgbClr val="2C99B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  <p:sp>
            <p:nvSpPr>
              <p:cNvPr id="554" name="Freeform 58"/>
              <p:cNvSpPr/>
              <p:nvPr/>
            </p:nvSpPr>
            <p:spPr>
              <a:xfrm>
                <a:off x="2657713" y="102924"/>
                <a:ext cx="17551" cy="175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10800"/>
                    </a:moveTo>
                    <a:lnTo>
                      <a:pt x="21600" y="21600"/>
                    </a:lnTo>
                    <a:lnTo>
                      <a:pt x="0" y="10800"/>
                    </a:lnTo>
                    <a:lnTo>
                      <a:pt x="21600" y="0"/>
                    </a:lnTo>
                    <a:lnTo>
                      <a:pt x="21600" y="10800"/>
                    </a:lnTo>
                    <a:close/>
                  </a:path>
                </a:pathLst>
              </a:custGeom>
              <a:solidFill>
                <a:schemeClr val="accent6">
                  <a:lumOff val="666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900"/>
                </a:pPr>
              </a:p>
            </p:txBody>
          </p:sp>
        </p:grpSp>
        <p:sp>
          <p:nvSpPr>
            <p:cNvPr id="556" name="useEffect(()=&gt;{…"/>
            <p:cNvSpPr txBox="1"/>
            <p:nvPr/>
          </p:nvSpPr>
          <p:spPr>
            <a:xfrm>
              <a:off x="901321" y="391853"/>
              <a:ext cx="3494121" cy="2019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useEffect(()=&gt;{</a:t>
              </a:r>
            </a:p>
            <a:p>
              <a:pPr lvl="1"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console.log(‘这里基本上等价于</a:t>
              </a:r>
              <a:r>
                <a:rPr>
                  <a:solidFill>
                    <a:schemeClr val="accent1">
                      <a:satOff val="-6651"/>
                      <a:lumOff val="-10352"/>
                    </a:schemeClr>
                  </a:solidFill>
                </a:rPr>
                <a:t>componentDidMount +  componentDidUpdate</a:t>
              </a:r>
              <a:r>
                <a:t>’);</a:t>
              </a:r>
            </a:p>
            <a:p>
              <a:pPr lvl="1"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return ()=&gt;{</a:t>
              </a:r>
            </a:p>
            <a:p>
              <a:pPr lvl="2"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console.log(‘这里基本等价于</a:t>
              </a:r>
              <a:r>
                <a:rPr>
                  <a:solidFill>
                    <a:schemeClr val="accent1">
                      <a:satOff val="-6651"/>
                      <a:lumOff val="-10352"/>
                    </a:schemeClr>
                  </a:solidFill>
                </a:rPr>
                <a:t>componentWillUnmount</a:t>
              </a:r>
              <a:r>
                <a:t>')</a:t>
              </a:r>
            </a:p>
            <a:p>
              <a:pPr lvl="1"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}</a:t>
              </a:r>
            </a:p>
            <a:p>
              <a:pPr>
                <a:defRPr sz="1400">
                  <a:latin typeface="OPPOSans B"/>
                  <a:ea typeface="OPPOSans B"/>
                  <a:cs typeface="OPPOSans B"/>
                  <a:sym typeface="OPPOSans B"/>
                </a:defRPr>
              </a:pPr>
              <a:r>
                <a:t>},[deps])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6" dur="10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32" grpId="2"/>
      <p:bldP build="whole" bldLvl="1" animBg="1" rev="0" advAuto="0" spid="538" grpId="1"/>
      <p:bldP build="whole" bldLvl="1" animBg="1" rev="0" advAuto="0" spid="557" grpId="3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20CFC"/>
      </a:accent1>
      <a:accent2>
        <a:srgbClr val="3A3838"/>
      </a:accent2>
      <a:accent3>
        <a:srgbClr val="757070"/>
      </a:accent3>
      <a:accent4>
        <a:srgbClr val="AEABAB"/>
      </a:accent4>
      <a:accent5>
        <a:srgbClr val="D0CECE"/>
      </a:accent5>
      <a:accent6>
        <a:srgbClr val="EEEEEE"/>
      </a:accent6>
      <a:hlink>
        <a:srgbClr val="0000FF"/>
      </a:hlink>
      <a:folHlink>
        <a:srgbClr val="FF00FF"/>
      </a:folHlink>
    </a:clrScheme>
    <a:fontScheme name="Office 主题​​">
      <a:majorFont>
        <a:latin typeface="OPPOSans L"/>
        <a:ea typeface="OPPOSans L"/>
        <a:cs typeface="OPPOSans L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254000" dist="0" dir="0">
              <a:srgbClr val="1840D5">
                <a:alpha val="11000"/>
              </a:srgbClr>
            </a:outerShdw>
          </a:effectLst>
        </a:effectStyle>
        <a:effectStyle>
          <a:effectLst>
            <a:outerShdw sx="100000" sy="100000" kx="0" ky="0" algn="b" rotWithShape="0" blurRad="254000" dist="0" dir="0">
              <a:srgbClr val="1840D5">
                <a:alpha val="11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Off val="6666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>
          <a:outerShdw sx="100000" sy="100000" kx="0" ky="0" algn="b" rotWithShape="0" blurRad="254000" dist="0" dir="0">
            <a:srgbClr val="1840D5">
              <a:alpha val="11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OPPOSans 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OPPOSans 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20CFC"/>
      </a:accent1>
      <a:accent2>
        <a:srgbClr val="3A3838"/>
      </a:accent2>
      <a:accent3>
        <a:srgbClr val="757070"/>
      </a:accent3>
      <a:accent4>
        <a:srgbClr val="AEABAB"/>
      </a:accent4>
      <a:accent5>
        <a:srgbClr val="D0CECE"/>
      </a:accent5>
      <a:accent6>
        <a:srgbClr val="EEEEEE"/>
      </a:accent6>
      <a:hlink>
        <a:srgbClr val="0000FF"/>
      </a:hlink>
      <a:folHlink>
        <a:srgbClr val="FF00FF"/>
      </a:folHlink>
    </a:clrScheme>
    <a:fontScheme name="Office 主题​​">
      <a:majorFont>
        <a:latin typeface="OPPOSans L"/>
        <a:ea typeface="OPPOSans L"/>
        <a:cs typeface="OPPOSans L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254000" dist="0" dir="0">
              <a:srgbClr val="1840D5">
                <a:alpha val="11000"/>
              </a:srgbClr>
            </a:outerShdw>
          </a:effectLst>
        </a:effectStyle>
        <a:effectStyle>
          <a:effectLst>
            <a:outerShdw sx="100000" sy="100000" kx="0" ky="0" algn="b" rotWithShape="0" blurRad="254000" dist="0" dir="0">
              <a:srgbClr val="1840D5">
                <a:alpha val="11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Off val="6666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>
          <a:outerShdw sx="100000" sy="100000" kx="0" ky="0" algn="b" rotWithShape="0" blurRad="254000" dist="0" dir="0">
            <a:srgbClr val="1840D5">
              <a:alpha val="11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OPPOSans 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OPPOSans 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